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45"/>
  </p:notesMasterIdLst>
  <p:sldIdLst>
    <p:sldId id="256" r:id="rId2"/>
    <p:sldId id="308" r:id="rId3"/>
    <p:sldId id="258" r:id="rId4"/>
    <p:sldId id="259" r:id="rId5"/>
    <p:sldId id="309" r:id="rId6"/>
    <p:sldId id="260" r:id="rId7"/>
    <p:sldId id="261" r:id="rId8"/>
    <p:sldId id="262" r:id="rId9"/>
    <p:sldId id="263" r:id="rId10"/>
    <p:sldId id="265" r:id="rId11"/>
    <p:sldId id="264" r:id="rId12"/>
    <p:sldId id="266" r:id="rId13"/>
    <p:sldId id="267" r:id="rId14"/>
    <p:sldId id="310" r:id="rId15"/>
    <p:sldId id="269" r:id="rId16"/>
    <p:sldId id="270" r:id="rId17"/>
    <p:sldId id="311" r:id="rId18"/>
    <p:sldId id="272" r:id="rId19"/>
    <p:sldId id="273" r:id="rId20"/>
    <p:sldId id="274" r:id="rId21"/>
    <p:sldId id="275" r:id="rId22"/>
    <p:sldId id="277" r:id="rId23"/>
    <p:sldId id="312" r:id="rId24"/>
    <p:sldId id="279" r:id="rId25"/>
    <p:sldId id="280" r:id="rId26"/>
    <p:sldId id="306" r:id="rId27"/>
    <p:sldId id="282" r:id="rId28"/>
    <p:sldId id="283" r:id="rId29"/>
    <p:sldId id="284" r:id="rId30"/>
    <p:sldId id="285" r:id="rId31"/>
    <p:sldId id="314" r:id="rId32"/>
    <p:sldId id="287" r:id="rId33"/>
    <p:sldId id="288" r:id="rId34"/>
    <p:sldId id="289" r:id="rId35"/>
    <p:sldId id="290" r:id="rId36"/>
    <p:sldId id="291" r:id="rId37"/>
    <p:sldId id="292" r:id="rId38"/>
    <p:sldId id="293" r:id="rId39"/>
    <p:sldId id="294" r:id="rId40"/>
    <p:sldId id="295" r:id="rId41"/>
    <p:sldId id="305" r:id="rId42"/>
    <p:sldId id="315" r:id="rId43"/>
    <p:sldId id="297" r:id="rId44"/>
  </p:sldIdLst>
  <p:sldSz cx="12192000" cy="6858000"/>
  <p:notesSz cx="6881813"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8" roundtripDataSignature="AMtx7mgS1UoVw5gs7FeF8E6u0CzpJUdsS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CCB4F86-2182-43B0-8539-F7121D8980E4}">
  <a:tblStyle styleId="{0CCB4F86-2182-43B0-8539-F7121D8980E4}" styleName="Table_0">
    <a:wholeTbl>
      <a:tcTxStyle b="off" i="off">
        <a:font>
          <a:latin typeface="Verdana"/>
          <a:ea typeface="Verdana"/>
          <a:cs typeface="Verdana"/>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AF1"/>
          </a:solidFill>
        </a:fill>
      </a:tcStyle>
    </a:wholeTbl>
    <a:band1H>
      <a:tcTxStyle/>
      <a:tcStyle>
        <a:tcBdr/>
        <a:fill>
          <a:solidFill>
            <a:srgbClr val="CED2E2"/>
          </a:solidFill>
        </a:fill>
      </a:tcStyle>
    </a:band1H>
    <a:band2H>
      <a:tcTxStyle/>
      <a:tcStyle>
        <a:tcBdr/>
      </a:tcStyle>
    </a:band2H>
    <a:band1V>
      <a:tcTxStyle/>
      <a:tcStyle>
        <a:tcBdr/>
        <a:fill>
          <a:solidFill>
            <a:srgbClr val="CED2E2"/>
          </a:solidFill>
        </a:fill>
      </a:tcStyle>
    </a:band1V>
    <a:band2V>
      <a:tcTxStyle/>
      <a:tcStyle>
        <a:tcBdr/>
      </a:tcStyle>
    </a:band2V>
    <a:lastCol>
      <a:tcTxStyle b="on" i="off">
        <a:font>
          <a:latin typeface="Verdana"/>
          <a:ea typeface="Verdana"/>
          <a:cs typeface="Verdana"/>
        </a:font>
        <a:schemeClr val="lt1"/>
      </a:tcTxStyle>
      <a:tcStyle>
        <a:tcBdr/>
        <a:fill>
          <a:solidFill>
            <a:schemeClr val="accent1"/>
          </a:solidFill>
        </a:fill>
      </a:tcStyle>
    </a:lastCol>
    <a:firstCol>
      <a:tcTxStyle b="on" i="off">
        <a:font>
          <a:latin typeface="Verdana"/>
          <a:ea typeface="Verdana"/>
          <a:cs typeface="Verdana"/>
        </a:font>
        <a:schemeClr val="lt1"/>
      </a:tcTxStyle>
      <a:tcStyle>
        <a:tcBdr/>
        <a:fill>
          <a:solidFill>
            <a:schemeClr val="accent1"/>
          </a:solidFill>
        </a:fill>
      </a:tcStyle>
    </a:firstCol>
    <a:lastRow>
      <a:tcTxStyle b="on" i="off">
        <a:font>
          <a:latin typeface="Verdana"/>
          <a:ea typeface="Verdana"/>
          <a:cs typeface="Verdana"/>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Verdana"/>
          <a:ea typeface="Verdana"/>
          <a:cs typeface="Verdana"/>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95"/>
    <p:restoredTop sz="76804"/>
  </p:normalViewPr>
  <p:slideViewPr>
    <p:cSldViewPr snapToGrid="0">
      <p:cViewPr varScale="1">
        <p:scale>
          <a:sx n="71" d="100"/>
          <a:sy n="71" d="100"/>
        </p:scale>
        <p:origin x="34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customschemas.google.com/relationships/presentationmetadata" Target="metadata"/><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2982119" cy="466434"/>
          </a:xfrm>
          <a:prstGeom prst="rect">
            <a:avLst/>
          </a:prstGeom>
          <a:noFill/>
          <a:ln>
            <a:noFill/>
          </a:ln>
        </p:spPr>
        <p:txBody>
          <a:bodyPr spcFirstLastPara="1" wrap="square" lIns="92431" tIns="46203" rIns="92431" bIns="46203"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98103" y="0"/>
            <a:ext cx="2982119" cy="466434"/>
          </a:xfrm>
          <a:prstGeom prst="rect">
            <a:avLst/>
          </a:prstGeom>
          <a:noFill/>
          <a:ln>
            <a:noFill/>
          </a:ln>
        </p:spPr>
        <p:txBody>
          <a:bodyPr spcFirstLastPara="1" wrap="square" lIns="92431" tIns="46203" rIns="92431" bIns="46203"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8829969"/>
            <a:ext cx="2982119" cy="466433"/>
          </a:xfrm>
          <a:prstGeom prst="rect">
            <a:avLst/>
          </a:prstGeom>
          <a:noFill/>
          <a:ln>
            <a:noFill/>
          </a:ln>
        </p:spPr>
        <p:txBody>
          <a:bodyPr spcFirstLastPara="1" wrap="square" lIns="92431" tIns="46203" rIns="92431" bIns="46203"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sz="1200" smtClean="0">
                <a:solidFill>
                  <a:schemeClr val="dk1"/>
                </a:solidFill>
                <a:latin typeface="Calibri"/>
                <a:ea typeface="Calibri"/>
                <a:cs typeface="Calibri"/>
                <a:sym typeface="Calibri"/>
              </a:rPr>
              <a:pPr algn="r"/>
              <a:t>‹#›</a:t>
            </a:fld>
            <a:endParaRPr lang="en-US" sz="120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1: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endParaRPr dirty="0"/>
          </a:p>
        </p:txBody>
      </p:sp>
      <p:sp>
        <p:nvSpPr>
          <p:cNvPr id="104" name="Google Shape;104;p1: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7be40dc00c_1_8: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7be40dc00c_1_8: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pPr marL="0" indent="0"/>
            <a:r>
              <a:rPr lang="en-US" dirty="0"/>
              <a:t> </a:t>
            </a:r>
            <a:endParaRPr dirty="0"/>
          </a:p>
        </p:txBody>
      </p:sp>
      <p:sp>
        <p:nvSpPr>
          <p:cNvPr id="187" name="Google Shape;187;g7be40dc00c_1_8:notes"/>
          <p:cNvSpPr txBox="1">
            <a:spLocks noGrp="1"/>
          </p:cNvSpPr>
          <p:nvPr>
            <p:ph type="sldNum" idx="12"/>
          </p:nvPr>
        </p:nvSpPr>
        <p:spPr>
          <a:xfrm>
            <a:off x="3898103" y="8829969"/>
            <a:ext cx="2982119" cy="466345"/>
          </a:xfrm>
          <a:prstGeom prst="rect">
            <a:avLst/>
          </a:prstGeom>
        </p:spPr>
        <p:txBody>
          <a:bodyPr spcFirstLastPara="1" wrap="square" lIns="92431" tIns="46203" rIns="92431" bIns="46203" anchor="b" anchorCtr="0">
            <a:noAutofit/>
          </a:bodyPr>
          <a:lstStyle/>
          <a:p>
            <a:pPr algn="r"/>
            <a:fld id="{00000000-1234-1234-1234-123412341234}" type="slidenum">
              <a:rPr lang="en-US"/>
              <a:pPr algn="r"/>
              <a:t>12</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7be40dc00c_1_17: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7be40dc00c_1_17: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pPr marL="0" indent="0"/>
            <a:r>
              <a:rPr lang="en-US" dirty="0"/>
              <a:t> </a:t>
            </a:r>
            <a:endParaRPr dirty="0"/>
          </a:p>
        </p:txBody>
      </p:sp>
      <p:sp>
        <p:nvSpPr>
          <p:cNvPr id="196" name="Google Shape;196;g7be40dc00c_1_17:notes"/>
          <p:cNvSpPr txBox="1">
            <a:spLocks noGrp="1"/>
          </p:cNvSpPr>
          <p:nvPr>
            <p:ph type="sldNum" idx="12"/>
          </p:nvPr>
        </p:nvSpPr>
        <p:spPr>
          <a:xfrm>
            <a:off x="3898103" y="8829969"/>
            <a:ext cx="2982119" cy="466345"/>
          </a:xfrm>
          <a:prstGeom prst="rect">
            <a:avLst/>
          </a:prstGeom>
        </p:spPr>
        <p:txBody>
          <a:bodyPr spcFirstLastPara="1" wrap="square" lIns="92431" tIns="46203" rIns="92431" bIns="46203" anchor="b" anchorCtr="0">
            <a:noAutofit/>
          </a:bodyPr>
          <a:lstStyle/>
          <a:p>
            <a:pPr algn="r"/>
            <a:fld id="{00000000-1234-1234-1234-123412341234}" type="slidenum">
              <a:rPr lang="en-US"/>
              <a:pPr algn="r"/>
              <a:t>13</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7be4ad7ae5_0_8: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7be4ad7ae5_0_8: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pPr marL="0" indent="0"/>
            <a:r>
              <a:rPr lang="en-US" dirty="0"/>
              <a:t> </a:t>
            </a:r>
            <a:endParaRPr dirty="0"/>
          </a:p>
        </p:txBody>
      </p:sp>
      <p:sp>
        <p:nvSpPr>
          <p:cNvPr id="214" name="Google Shape;214;g7be4ad7ae5_0_8:notes"/>
          <p:cNvSpPr txBox="1">
            <a:spLocks noGrp="1"/>
          </p:cNvSpPr>
          <p:nvPr>
            <p:ph type="sldNum" idx="12"/>
          </p:nvPr>
        </p:nvSpPr>
        <p:spPr>
          <a:xfrm>
            <a:off x="3898103" y="8829969"/>
            <a:ext cx="2982119" cy="466345"/>
          </a:xfrm>
          <a:prstGeom prst="rect">
            <a:avLst/>
          </a:prstGeom>
        </p:spPr>
        <p:txBody>
          <a:bodyPr spcFirstLastPara="1" wrap="square" lIns="92431" tIns="46203" rIns="92431" bIns="46203" anchor="b" anchorCtr="0">
            <a:noAutofit/>
          </a:bodyPr>
          <a:lstStyle/>
          <a:p>
            <a:pPr algn="r"/>
            <a:fld id="{00000000-1234-1234-1234-123412341234}" type="slidenum">
              <a:rPr lang="en-US"/>
              <a:pPr algn="r"/>
              <a:t>15</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7be4ad7ae5_0_24: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7be4ad7ae5_0_24: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pPr marL="0" indent="0"/>
            <a:r>
              <a:rPr lang="en-US" dirty="0"/>
              <a:t> </a:t>
            </a:r>
            <a:endParaRPr dirty="0"/>
          </a:p>
        </p:txBody>
      </p:sp>
      <p:sp>
        <p:nvSpPr>
          <p:cNvPr id="223" name="Google Shape;223;g7be4ad7ae5_0_24:notes"/>
          <p:cNvSpPr txBox="1">
            <a:spLocks noGrp="1"/>
          </p:cNvSpPr>
          <p:nvPr>
            <p:ph type="sldNum" idx="12"/>
          </p:nvPr>
        </p:nvSpPr>
        <p:spPr>
          <a:xfrm>
            <a:off x="3898103" y="8829969"/>
            <a:ext cx="2982119" cy="466345"/>
          </a:xfrm>
          <a:prstGeom prst="rect">
            <a:avLst/>
          </a:prstGeom>
        </p:spPr>
        <p:txBody>
          <a:bodyPr spcFirstLastPara="1" wrap="square" lIns="92431" tIns="46203" rIns="92431" bIns="46203" anchor="b" anchorCtr="0">
            <a:noAutofit/>
          </a:bodyPr>
          <a:lstStyle/>
          <a:p>
            <a:pPr algn="r"/>
            <a:fld id="{00000000-1234-1234-1234-123412341234}" type="slidenum">
              <a:rPr lang="en-US"/>
              <a:pPr algn="r"/>
              <a:t>16</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7be4ad7ae5_0_32: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7be4ad7ae5_0_32: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pPr marL="0" indent="0"/>
            <a:r>
              <a:rPr lang="en-US" dirty="0"/>
              <a:t> </a:t>
            </a:r>
            <a:endParaRPr dirty="0"/>
          </a:p>
        </p:txBody>
      </p:sp>
      <p:sp>
        <p:nvSpPr>
          <p:cNvPr id="241" name="Google Shape;241;g7be4ad7ae5_0_32:notes"/>
          <p:cNvSpPr txBox="1">
            <a:spLocks noGrp="1"/>
          </p:cNvSpPr>
          <p:nvPr>
            <p:ph type="sldNum" idx="12"/>
          </p:nvPr>
        </p:nvSpPr>
        <p:spPr>
          <a:xfrm>
            <a:off x="3898103" y="8829969"/>
            <a:ext cx="2982119" cy="466345"/>
          </a:xfrm>
          <a:prstGeom prst="rect">
            <a:avLst/>
          </a:prstGeom>
        </p:spPr>
        <p:txBody>
          <a:bodyPr spcFirstLastPara="1" wrap="square" lIns="92431" tIns="46203" rIns="92431" bIns="46203" anchor="b" anchorCtr="0">
            <a:noAutofit/>
          </a:bodyPr>
          <a:lstStyle/>
          <a:p>
            <a:pPr algn="r"/>
            <a:fld id="{00000000-1234-1234-1234-123412341234}" type="slidenum">
              <a:rPr lang="en-US"/>
              <a:pPr algn="r"/>
              <a:t>18</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7be40dc00c_1_33: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7be40dc00c_1_33: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pPr marL="0" indent="0"/>
            <a:r>
              <a:rPr lang="en-US" dirty="0"/>
              <a:t> </a:t>
            </a:r>
            <a:endParaRPr dirty="0"/>
          </a:p>
        </p:txBody>
      </p:sp>
      <p:sp>
        <p:nvSpPr>
          <p:cNvPr id="250" name="Google Shape;250;g7be40dc00c_1_33:notes"/>
          <p:cNvSpPr txBox="1">
            <a:spLocks noGrp="1"/>
          </p:cNvSpPr>
          <p:nvPr>
            <p:ph type="sldNum" idx="12"/>
          </p:nvPr>
        </p:nvSpPr>
        <p:spPr>
          <a:xfrm>
            <a:off x="3898103" y="8829969"/>
            <a:ext cx="2982119" cy="466345"/>
          </a:xfrm>
          <a:prstGeom prst="rect">
            <a:avLst/>
          </a:prstGeom>
        </p:spPr>
        <p:txBody>
          <a:bodyPr spcFirstLastPara="1" wrap="square" lIns="92431" tIns="46203" rIns="92431" bIns="46203" anchor="b" anchorCtr="0">
            <a:noAutofit/>
          </a:bodyPr>
          <a:lstStyle/>
          <a:p>
            <a:pPr algn="r"/>
            <a:fld id="{00000000-1234-1234-1234-123412341234}" type="slidenum">
              <a:rPr lang="en-US"/>
              <a:pPr algn="r"/>
              <a:t>19</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7c0500559d_0_16: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7c0500559d_0_16: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pPr marL="0" indent="0"/>
            <a:r>
              <a:rPr lang="en-US" dirty="0"/>
              <a:t> </a:t>
            </a:r>
            <a:endParaRPr dirty="0"/>
          </a:p>
        </p:txBody>
      </p:sp>
      <p:sp>
        <p:nvSpPr>
          <p:cNvPr id="259" name="Google Shape;259;g7c0500559d_0_16:notes"/>
          <p:cNvSpPr txBox="1">
            <a:spLocks noGrp="1"/>
          </p:cNvSpPr>
          <p:nvPr>
            <p:ph type="sldNum" idx="12"/>
          </p:nvPr>
        </p:nvSpPr>
        <p:spPr>
          <a:xfrm>
            <a:off x="3898103" y="8829969"/>
            <a:ext cx="2982119" cy="466345"/>
          </a:xfrm>
          <a:prstGeom prst="rect">
            <a:avLst/>
          </a:prstGeom>
        </p:spPr>
        <p:txBody>
          <a:bodyPr spcFirstLastPara="1" wrap="square" lIns="92431" tIns="46203" rIns="92431" bIns="46203" anchor="b" anchorCtr="0">
            <a:noAutofit/>
          </a:bodyPr>
          <a:lstStyle/>
          <a:p>
            <a:pPr algn="r"/>
            <a:fld id="{00000000-1234-1234-1234-123412341234}" type="slidenum">
              <a:rPr lang="en-US"/>
              <a:pPr algn="r"/>
              <a:t>20</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7c0500559d_0_8: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7c0500559d_0_8: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pPr marL="0" indent="0"/>
            <a:r>
              <a:rPr lang="en-US" dirty="0"/>
              <a:t> </a:t>
            </a:r>
            <a:endParaRPr dirty="0"/>
          </a:p>
        </p:txBody>
      </p:sp>
      <p:sp>
        <p:nvSpPr>
          <p:cNvPr id="268" name="Google Shape;268;g7c0500559d_0_8:notes"/>
          <p:cNvSpPr txBox="1">
            <a:spLocks noGrp="1"/>
          </p:cNvSpPr>
          <p:nvPr>
            <p:ph type="sldNum" idx="12"/>
          </p:nvPr>
        </p:nvSpPr>
        <p:spPr>
          <a:xfrm>
            <a:off x="3898103" y="8829969"/>
            <a:ext cx="2982119" cy="466345"/>
          </a:xfrm>
          <a:prstGeom prst="rect">
            <a:avLst/>
          </a:prstGeom>
        </p:spPr>
        <p:txBody>
          <a:bodyPr spcFirstLastPara="1" wrap="square" lIns="92431" tIns="46203" rIns="92431" bIns="46203" anchor="b" anchorCtr="0">
            <a:noAutofit/>
          </a:bodyPr>
          <a:lstStyle/>
          <a:p>
            <a:pPr algn="r"/>
            <a:fld id="{00000000-1234-1234-1234-123412341234}" type="slidenum">
              <a:rPr lang="en-US"/>
              <a:pPr algn="r"/>
              <a:t>21</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7c1f55754e_0_6: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3" name="Google Shape;283;g7c1f55754e_0_6: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284" name="Google Shape;284;g7c1f55754e_0_6: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buSzPts val="1400"/>
            </a:pPr>
            <a:fld id="{00000000-1234-1234-1234-123412341234}" type="slidenum">
              <a:rPr lang="en-US"/>
              <a:pPr algn="r">
                <a:buSzPts val="1400"/>
              </a:pPr>
              <a:t>22</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7c1f55754e_0_22: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 name="Google Shape;301;g7c1f55754e_0_22:notes"/>
          <p:cNvSpPr txBox="1">
            <a:spLocks noGrp="1"/>
          </p:cNvSpPr>
          <p:nvPr>
            <p:ph type="body" idx="1"/>
          </p:nvPr>
        </p:nvSpPr>
        <p:spPr>
          <a:xfrm>
            <a:off x="688182" y="4473893"/>
            <a:ext cx="5505450" cy="3660610"/>
          </a:xfrm>
          <a:prstGeom prst="rect">
            <a:avLst/>
          </a:prstGeom>
        </p:spPr>
        <p:txBody>
          <a:bodyPr spcFirstLastPara="1" wrap="square" lIns="92431" tIns="46203" rIns="92431" bIns="46203" anchor="t" anchorCtr="0">
            <a:noAutofit/>
          </a:bodyPr>
          <a:lstStyle/>
          <a:p>
            <a:pPr marL="0" indent="0"/>
            <a:r>
              <a:rPr lang="en-US" dirty="0"/>
              <a:t> </a:t>
            </a:r>
            <a:endParaRPr dirty="0"/>
          </a:p>
        </p:txBody>
      </p:sp>
      <p:sp>
        <p:nvSpPr>
          <p:cNvPr id="302" name="Google Shape;302;g7c1f55754e_0_22:notes"/>
          <p:cNvSpPr txBox="1">
            <a:spLocks noGrp="1"/>
          </p:cNvSpPr>
          <p:nvPr>
            <p:ph type="sldNum" idx="12"/>
          </p:nvPr>
        </p:nvSpPr>
        <p:spPr>
          <a:xfrm>
            <a:off x="3898103" y="8829969"/>
            <a:ext cx="2982119" cy="466345"/>
          </a:xfrm>
          <a:prstGeom prst="rect">
            <a:avLst/>
          </a:prstGeom>
        </p:spPr>
        <p:txBody>
          <a:bodyPr spcFirstLastPara="1" wrap="square" lIns="92431" tIns="46203" rIns="92431" bIns="46203" anchor="b" anchorCtr="0">
            <a:noAutofit/>
          </a:bodyPr>
          <a:lstStyle/>
          <a:p>
            <a:pPr algn="r">
              <a:buSzPts val="1200"/>
            </a:pPr>
            <a:fld id="{00000000-1234-1234-1234-123412341234}" type="slidenum">
              <a:rPr lang="en-US"/>
              <a:pPr algn="r">
                <a:buSzPts val="1200"/>
              </a:pPr>
              <a:t>24</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3: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0" name="Google Shape;120;p3: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121" name="Google Shape;121;p3: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3</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g7c1f55754e_0_30: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0" name="Google Shape;310;g7c1f55754e_0_30: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311" name="Google Shape;311;g7c1f55754e_0_30: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buSzPts val="1400"/>
            </a:pPr>
            <a:fld id="{00000000-1234-1234-1234-123412341234}" type="slidenum">
              <a:rPr lang="en-US"/>
              <a:pPr algn="r">
                <a:buSzPts val="1400"/>
              </a:pPr>
              <a:t>25</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6d3c52094c_0_18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6d3c52094c_0_18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7" name="Google Shape;147;g6d3c52094c_0_18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26</a:t>
            </a:fld>
            <a:endParaRPr/>
          </a:p>
        </p:txBody>
      </p:sp>
    </p:spTree>
    <p:extLst>
      <p:ext uri="{BB962C8B-B14F-4D97-AF65-F5344CB8AC3E}">
        <p14:creationId xmlns:p14="http://schemas.microsoft.com/office/powerpoint/2010/main" val="14136205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g7c1f55754e_0_45: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7" name="Google Shape;327;g7c1f55754e_0_45: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328" name="Google Shape;328;g7c1f55754e_0_45: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buSzPts val="1400"/>
            </a:pPr>
            <a:fld id="{00000000-1234-1234-1234-123412341234}" type="slidenum">
              <a:rPr lang="en-US"/>
              <a:pPr algn="r">
                <a:buSzPts val="1400"/>
              </a:pPr>
              <a:t>27</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7c1f55754e_0_53: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6" name="Google Shape;336;g7c1f55754e_0_53: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337" name="Google Shape;337;g7c1f55754e_0_53: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buSzPts val="1400"/>
            </a:pPr>
            <a:fld id="{00000000-1234-1234-1234-123412341234}" type="slidenum">
              <a:rPr lang="en-US"/>
              <a:pPr algn="r">
                <a:buSzPts val="1400"/>
              </a:pPr>
              <a:t>28</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g7c1f55754e_0_69: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5" name="Google Shape;345;g7c1f55754e_0_69: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346" name="Google Shape;346;g7c1f55754e_0_69: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buSzPts val="1400"/>
            </a:pPr>
            <a:fld id="{00000000-1234-1234-1234-123412341234}" type="slidenum">
              <a:rPr lang="en-US"/>
              <a:pPr algn="r">
                <a:buSzPts val="1400"/>
              </a:pPr>
              <a:t>29</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7c1f55754e_0_61: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4" name="Google Shape;354;g7c1f55754e_0_61: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355" name="Google Shape;355;g7c1f55754e_0_61: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buSzPts val="1400"/>
            </a:pPr>
            <a:fld id="{00000000-1234-1234-1234-123412341234}" type="slidenum">
              <a:rPr lang="en-US"/>
              <a:pPr algn="r">
                <a:buSzPts val="1400"/>
              </a:pPr>
              <a:t>30</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p13: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2" name="Google Shape;372;p13: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a:p>
            <a:pPr marL="0" indent="0"/>
            <a:endParaRPr dirty="0"/>
          </a:p>
        </p:txBody>
      </p:sp>
      <p:sp>
        <p:nvSpPr>
          <p:cNvPr id="373" name="Google Shape;373;p13: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32</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6d395029f9_1_0: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0" name="Google Shape;380;g6d395029f9_1_0: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a:p>
            <a:pPr marL="0" indent="0">
              <a:buClr>
                <a:schemeClr val="dk1"/>
              </a:buClr>
              <a:buSzPts val="1200"/>
            </a:pPr>
            <a:r>
              <a:rPr lang="en-US" dirty="0"/>
              <a:t> </a:t>
            </a:r>
            <a:endParaRPr dirty="0"/>
          </a:p>
          <a:p>
            <a:pPr marL="0" indent="0"/>
            <a:endParaRPr dirty="0"/>
          </a:p>
        </p:txBody>
      </p:sp>
      <p:sp>
        <p:nvSpPr>
          <p:cNvPr id="381" name="Google Shape;381;g6d395029f9_1_0: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33</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Google Shape;387;g6d395029f9_1_14: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8" name="Google Shape;388;g6d395029f9_1_14: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a:p>
            <a:pPr marL="0" indent="0">
              <a:buClr>
                <a:schemeClr val="dk1"/>
              </a:buClr>
              <a:buSzPts val="1200"/>
            </a:pPr>
            <a:r>
              <a:rPr lang="en-US" dirty="0"/>
              <a:t> </a:t>
            </a:r>
            <a:endParaRPr dirty="0"/>
          </a:p>
          <a:p>
            <a:pPr marL="0" indent="0"/>
            <a:endParaRPr dirty="0"/>
          </a:p>
        </p:txBody>
      </p:sp>
      <p:sp>
        <p:nvSpPr>
          <p:cNvPr id="389" name="Google Shape;389;g6d395029f9_1_14: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34</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g6d395029f9_1_23: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6" name="Google Shape;396;g6d395029f9_1_23: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a:p>
            <a:pPr marL="0" indent="0"/>
            <a:endParaRPr dirty="0"/>
          </a:p>
        </p:txBody>
      </p:sp>
      <p:sp>
        <p:nvSpPr>
          <p:cNvPr id="397" name="Google Shape;397;g6d395029f9_1_23: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35</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8" name="Google Shape;128;p4: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129" name="Google Shape;129;p4: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4</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g6d395029f9_1_7: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04" name="Google Shape;404;g6d395029f9_1_7: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405" name="Google Shape;405;g6d395029f9_1_7: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36</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0"/>
        <p:cNvGrpSpPr/>
        <p:nvPr/>
      </p:nvGrpSpPr>
      <p:grpSpPr>
        <a:xfrm>
          <a:off x="0" y="0"/>
          <a:ext cx="0" cy="0"/>
          <a:chOff x="0" y="0"/>
          <a:chExt cx="0" cy="0"/>
        </a:xfrm>
      </p:grpSpPr>
      <p:sp>
        <p:nvSpPr>
          <p:cNvPr id="411" name="Google Shape;411;g6d395029f9_1_32: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2" name="Google Shape;412;g6d395029f9_1_32:notes"/>
          <p:cNvSpPr txBox="1">
            <a:spLocks noGrp="1"/>
          </p:cNvSpPr>
          <p:nvPr>
            <p:ph type="body" idx="1"/>
          </p:nvPr>
        </p:nvSpPr>
        <p:spPr>
          <a:xfrm>
            <a:off x="688182" y="4473893"/>
            <a:ext cx="5505450" cy="3660610"/>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a:p>
            <a:pPr marL="0" indent="0"/>
            <a:endParaRPr dirty="0"/>
          </a:p>
        </p:txBody>
      </p:sp>
      <p:sp>
        <p:nvSpPr>
          <p:cNvPr id="413" name="Google Shape;413;g6d395029f9_1_32:notes"/>
          <p:cNvSpPr txBox="1">
            <a:spLocks noGrp="1"/>
          </p:cNvSpPr>
          <p:nvPr>
            <p:ph type="sldNum" idx="12"/>
          </p:nvPr>
        </p:nvSpPr>
        <p:spPr>
          <a:xfrm>
            <a:off x="3898103" y="8829969"/>
            <a:ext cx="2982119" cy="466345"/>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37</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Google Shape;419;p14: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0" name="Google Shape;420;p14: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421" name="Google Shape;421;p14: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38</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p15: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9" name="Google Shape;429;p15: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430" name="Google Shape;430;p15: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39</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p16: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7" name="Google Shape;437;p16: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438" name="Google Shape;438;p16: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40</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idx="12"/>
          </p:nvPr>
        </p:nvSpPr>
        <p:spPr/>
        <p:txBody>
          <a:bodyPr/>
          <a:lstStyle/>
          <a:p>
            <a:pPr algn="r"/>
            <a:fld id="{00000000-1234-1234-1234-123412341234}" type="slidenum">
              <a:rPr lang="en-US" sz="1200" smtClean="0">
                <a:solidFill>
                  <a:schemeClr val="dk1"/>
                </a:solidFill>
                <a:latin typeface="Calibri"/>
                <a:ea typeface="Calibri"/>
                <a:cs typeface="Calibri"/>
                <a:sym typeface="Calibri"/>
              </a:rPr>
              <a:pPr algn="r"/>
              <a:t>41</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870597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1"/>
        <p:cNvGrpSpPr/>
        <p:nvPr/>
      </p:nvGrpSpPr>
      <p:grpSpPr>
        <a:xfrm>
          <a:off x="0" y="0"/>
          <a:ext cx="0" cy="0"/>
          <a:chOff x="0" y="0"/>
          <a:chExt cx="0" cy="0"/>
        </a:xfrm>
      </p:grpSpPr>
      <p:sp>
        <p:nvSpPr>
          <p:cNvPr id="452" name="Google Shape;452;p18: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3" name="Google Shape;453;p18: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a:t> </a:t>
            </a:r>
            <a:endParaRPr dirty="0"/>
          </a:p>
        </p:txBody>
      </p:sp>
      <p:sp>
        <p:nvSpPr>
          <p:cNvPr id="454" name="Google Shape;454;p18: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43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5: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5: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138" name="Google Shape;138;p5: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6</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6: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6: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a:p>
            <a:pPr marL="0" indent="0">
              <a:buClr>
                <a:schemeClr val="dk1"/>
              </a:buClr>
              <a:buSzPts val="1200"/>
            </a:pPr>
            <a:endParaRPr dirty="0"/>
          </a:p>
        </p:txBody>
      </p:sp>
      <p:sp>
        <p:nvSpPr>
          <p:cNvPr id="147" name="Google Shape;147;p6: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7</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7: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7: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a:p>
            <a:pPr marL="0" indent="0"/>
            <a:endParaRPr dirty="0"/>
          </a:p>
        </p:txBody>
      </p:sp>
      <p:sp>
        <p:nvSpPr>
          <p:cNvPr id="155" name="Google Shape;155;p7: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8</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8: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8: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endParaRPr dirty="0"/>
          </a:p>
          <a:p>
            <a:pPr marL="0" indent="0"/>
            <a:r>
              <a:rPr lang="en-US" dirty="0"/>
              <a:t> </a:t>
            </a:r>
            <a:endParaRPr dirty="0"/>
          </a:p>
        </p:txBody>
      </p:sp>
      <p:sp>
        <p:nvSpPr>
          <p:cNvPr id="163" name="Google Shape;163;p8: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9</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0: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8" name="Google Shape;178;p10: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r>
              <a:rPr lang="en-US" dirty="0"/>
              <a:t> </a:t>
            </a:r>
            <a:endParaRPr dirty="0"/>
          </a:p>
        </p:txBody>
      </p:sp>
      <p:sp>
        <p:nvSpPr>
          <p:cNvPr id="179" name="Google Shape;179;p10: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10</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9: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0" name="Google Shape;170;p9:notes"/>
          <p:cNvSpPr txBox="1">
            <a:spLocks noGrp="1"/>
          </p:cNvSpPr>
          <p:nvPr>
            <p:ph type="body" idx="1"/>
          </p:nvPr>
        </p:nvSpPr>
        <p:spPr>
          <a:xfrm>
            <a:off x="688182" y="4473892"/>
            <a:ext cx="5505450" cy="3660458"/>
          </a:xfrm>
          <a:prstGeom prst="rect">
            <a:avLst/>
          </a:prstGeom>
          <a:noFill/>
          <a:ln>
            <a:noFill/>
          </a:ln>
        </p:spPr>
        <p:txBody>
          <a:bodyPr spcFirstLastPara="1" wrap="square" lIns="92431" tIns="46203" rIns="92431" bIns="46203" anchor="t" anchorCtr="0">
            <a:noAutofit/>
          </a:bodyPr>
          <a:lstStyle/>
          <a:p>
            <a:pPr marL="0" indent="0"/>
            <a:endParaRPr dirty="0"/>
          </a:p>
          <a:p>
            <a:pPr marL="0" indent="0"/>
            <a:r>
              <a:rPr lang="en-US" dirty="0"/>
              <a:t> </a:t>
            </a:r>
            <a:endParaRPr dirty="0"/>
          </a:p>
        </p:txBody>
      </p:sp>
      <p:sp>
        <p:nvSpPr>
          <p:cNvPr id="171" name="Google Shape;171;p9:notes"/>
          <p:cNvSpPr txBox="1">
            <a:spLocks noGrp="1"/>
          </p:cNvSpPr>
          <p:nvPr>
            <p:ph type="sldNum" idx="12"/>
          </p:nvPr>
        </p:nvSpPr>
        <p:spPr>
          <a:xfrm>
            <a:off x="3898103" y="8829969"/>
            <a:ext cx="2982119" cy="466433"/>
          </a:xfrm>
          <a:prstGeom prst="rect">
            <a:avLst/>
          </a:prstGeom>
          <a:noFill/>
          <a:ln>
            <a:noFill/>
          </a:ln>
        </p:spPr>
        <p:txBody>
          <a:bodyPr spcFirstLastPara="1" wrap="square" lIns="92431" tIns="46203" rIns="92431" bIns="46203" anchor="b" anchorCtr="0">
            <a:noAutofit/>
          </a:bodyPr>
          <a:lstStyle/>
          <a:p>
            <a:pPr algn="r"/>
            <a:fld id="{00000000-1234-1234-1234-123412341234}" type="slidenum">
              <a:rPr lang="en-US"/>
              <a:pPr algn="r"/>
              <a:t>11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8"/>
        <p:cNvGrpSpPr/>
        <p:nvPr/>
      </p:nvGrpSpPr>
      <p:grpSpPr>
        <a:xfrm>
          <a:off x="0" y="0"/>
          <a:ext cx="0" cy="0"/>
          <a:chOff x="0" y="0"/>
          <a:chExt cx="0" cy="0"/>
        </a:xfrm>
      </p:grpSpPr>
      <p:sp>
        <p:nvSpPr>
          <p:cNvPr id="19" name="Google Shape;19;p20"/>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0"/>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0"/>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Verdana"/>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0"/>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Verdana"/>
                <a:ea typeface="Verdana"/>
                <a:cs typeface="Verdana"/>
                <a:sym typeface="Verdana"/>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3" name="Google Shape;23;p2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26" name="Google Shape;26;p20"/>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1"/>
          <p:cNvSpPr txBox="1">
            <a:spLocks noGrp="1"/>
          </p:cNvSpPr>
          <p:nvPr>
            <p:ph type="body" idx="1"/>
          </p:nvPr>
        </p:nvSpPr>
        <p:spPr>
          <a:xfrm>
            <a:off x="1097279" y="1845734"/>
            <a:ext cx="4937760" cy="4023360"/>
          </a:xfrm>
          <a:prstGeom prst="rect">
            <a:avLst/>
          </a:prstGeom>
          <a:noFill/>
          <a:ln>
            <a:noFill/>
          </a:ln>
        </p:spPr>
        <p:txBody>
          <a:bodyPr spcFirstLastPara="1" wrap="square" lIns="0" tIns="45700" rIns="0" bIns="45700" anchor="t" anchorCtr="0">
            <a:normAutofit/>
          </a:bodyPr>
          <a:lstStyle>
            <a:lvl1pPr marL="457200" lvl="0" indent="-355600" algn="l">
              <a:lnSpc>
                <a:spcPct val="90000"/>
              </a:lnSpc>
              <a:spcBef>
                <a:spcPts val="1200"/>
              </a:spcBef>
              <a:spcAft>
                <a:spcPts val="0"/>
              </a:spcAft>
              <a:buSzPts val="2000"/>
              <a:buChar char=" "/>
              <a:defRPr>
                <a:solidFill>
                  <a:schemeClr val="dk1"/>
                </a:solidFill>
              </a:defRPr>
            </a:lvl1pPr>
            <a:lvl2pPr marL="914400" lvl="1" indent="-342900" algn="l">
              <a:lnSpc>
                <a:spcPct val="90000"/>
              </a:lnSpc>
              <a:spcBef>
                <a:spcPts val="200"/>
              </a:spcBef>
              <a:spcAft>
                <a:spcPts val="0"/>
              </a:spcAft>
              <a:buSzPts val="1800"/>
              <a:buChar char="◦"/>
              <a:defRPr>
                <a:solidFill>
                  <a:schemeClr val="dk1"/>
                </a:solidFill>
              </a:defRPr>
            </a:lvl2pPr>
            <a:lvl3pPr marL="1371600" lvl="2" indent="-317500" algn="l">
              <a:lnSpc>
                <a:spcPct val="90000"/>
              </a:lnSpc>
              <a:spcBef>
                <a:spcPts val="400"/>
              </a:spcBef>
              <a:spcAft>
                <a:spcPts val="0"/>
              </a:spcAft>
              <a:buSzPts val="1400"/>
              <a:buChar char="◦"/>
              <a:defRPr>
                <a:solidFill>
                  <a:schemeClr val="dk1"/>
                </a:solidFill>
              </a:defRPr>
            </a:lvl3pPr>
            <a:lvl4pPr marL="1828800" lvl="3" indent="-317500" algn="l">
              <a:lnSpc>
                <a:spcPct val="90000"/>
              </a:lnSpc>
              <a:spcBef>
                <a:spcPts val="400"/>
              </a:spcBef>
              <a:spcAft>
                <a:spcPts val="0"/>
              </a:spcAft>
              <a:buSzPts val="1400"/>
              <a:buChar char="◦"/>
              <a:defRPr>
                <a:solidFill>
                  <a:schemeClr val="dk1"/>
                </a:solidFill>
              </a:defRPr>
            </a:lvl4pPr>
            <a:lvl5pPr marL="2286000" lvl="4" indent="-317500" algn="l">
              <a:lnSpc>
                <a:spcPct val="90000"/>
              </a:lnSpc>
              <a:spcBef>
                <a:spcPts val="400"/>
              </a:spcBef>
              <a:spcAft>
                <a:spcPts val="0"/>
              </a:spcAft>
              <a:buSzPts val="1400"/>
              <a:buChar char="◦"/>
              <a:defRPr>
                <a:solidFill>
                  <a:schemeClr val="dk1"/>
                </a:solidFill>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0" name="Google Shape;30;p21"/>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1" name="Google Shape;31;p2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21"/>
          <p:cNvSpPr txBox="1">
            <a:spLocks noGrp="1"/>
          </p:cNvSpPr>
          <p:nvPr>
            <p:ph type="sldNum" idx="12"/>
          </p:nvPr>
        </p:nvSpPr>
        <p:spPr>
          <a:xfrm>
            <a:off x="10620305" y="6489587"/>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400"/>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a:t>
            </a:fld>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0"/>
        <p:cNvGrpSpPr/>
        <p:nvPr/>
      </p:nvGrpSpPr>
      <p:grpSpPr>
        <a:xfrm>
          <a:off x="0" y="0"/>
          <a:ext cx="0" cy="0"/>
          <a:chOff x="0" y="0"/>
          <a:chExt cx="0" cy="0"/>
        </a:xfrm>
      </p:grpSpPr>
      <p:sp>
        <p:nvSpPr>
          <p:cNvPr id="41" name="Google Shape;41;p2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chemeClr val="dk1"/>
              </a:buClr>
              <a:buSzPts val="5400"/>
              <a:buFont typeface="Verdana"/>
              <a:buNone/>
              <a:defRPr sz="54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3"/>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457200" algn="l">
              <a:lnSpc>
                <a:spcPct val="90000"/>
              </a:lnSpc>
              <a:spcBef>
                <a:spcPts val="1200"/>
              </a:spcBef>
              <a:spcAft>
                <a:spcPts val="0"/>
              </a:spcAft>
              <a:buSzPts val="3600"/>
              <a:buChar char=" "/>
              <a:defRPr sz="3600">
                <a:solidFill>
                  <a:schemeClr val="dk1"/>
                </a:solidFill>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3" name="Google Shape;43;p2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23"/>
          <p:cNvSpPr txBox="1">
            <a:spLocks noGrp="1"/>
          </p:cNvSpPr>
          <p:nvPr>
            <p:ph type="sldNum" idx="12"/>
          </p:nvPr>
        </p:nvSpPr>
        <p:spPr>
          <a:xfrm>
            <a:off x="10620124" y="6459503"/>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500">
                <a:solidFill>
                  <a:schemeClr val="dk1"/>
                </a:solidFill>
                <a:latin typeface="Verdana"/>
                <a:ea typeface="Verdana"/>
                <a:cs typeface="Verdana"/>
                <a:sym typeface="Verdana"/>
              </a:defRPr>
            </a:lvl1pPr>
            <a:lvl2pPr marL="0" lvl="1" indent="0" algn="r">
              <a:spcBef>
                <a:spcPts val="0"/>
              </a:spcBef>
              <a:buNone/>
              <a:defRPr sz="1500">
                <a:solidFill>
                  <a:schemeClr val="dk1"/>
                </a:solidFill>
                <a:latin typeface="Verdana"/>
                <a:ea typeface="Verdana"/>
                <a:cs typeface="Verdana"/>
                <a:sym typeface="Verdana"/>
              </a:defRPr>
            </a:lvl2pPr>
            <a:lvl3pPr marL="0" lvl="2" indent="0" algn="r">
              <a:spcBef>
                <a:spcPts val="0"/>
              </a:spcBef>
              <a:buNone/>
              <a:defRPr sz="1500">
                <a:solidFill>
                  <a:schemeClr val="dk1"/>
                </a:solidFill>
                <a:latin typeface="Verdana"/>
                <a:ea typeface="Verdana"/>
                <a:cs typeface="Verdana"/>
                <a:sym typeface="Verdana"/>
              </a:defRPr>
            </a:lvl3pPr>
            <a:lvl4pPr marL="0" lvl="3" indent="0" algn="r">
              <a:spcBef>
                <a:spcPts val="0"/>
              </a:spcBef>
              <a:buNone/>
              <a:defRPr sz="1500">
                <a:solidFill>
                  <a:schemeClr val="dk1"/>
                </a:solidFill>
                <a:latin typeface="Verdana"/>
                <a:ea typeface="Verdana"/>
                <a:cs typeface="Verdana"/>
                <a:sym typeface="Verdana"/>
              </a:defRPr>
            </a:lvl4pPr>
            <a:lvl5pPr marL="0" lvl="4" indent="0" algn="r">
              <a:spcBef>
                <a:spcPts val="0"/>
              </a:spcBef>
              <a:buNone/>
              <a:defRPr sz="1500">
                <a:solidFill>
                  <a:schemeClr val="dk1"/>
                </a:solidFill>
                <a:latin typeface="Verdana"/>
                <a:ea typeface="Verdana"/>
                <a:cs typeface="Verdana"/>
                <a:sym typeface="Verdana"/>
              </a:defRPr>
            </a:lvl5pPr>
            <a:lvl6pPr marL="0" lvl="5" indent="0" algn="r">
              <a:spcBef>
                <a:spcPts val="0"/>
              </a:spcBef>
              <a:buNone/>
              <a:defRPr sz="1500">
                <a:solidFill>
                  <a:schemeClr val="dk1"/>
                </a:solidFill>
                <a:latin typeface="Verdana"/>
                <a:ea typeface="Verdana"/>
                <a:cs typeface="Verdana"/>
                <a:sym typeface="Verdana"/>
              </a:defRPr>
            </a:lvl6pPr>
            <a:lvl7pPr marL="0" lvl="6" indent="0" algn="r">
              <a:spcBef>
                <a:spcPts val="0"/>
              </a:spcBef>
              <a:buNone/>
              <a:defRPr sz="1500">
                <a:solidFill>
                  <a:schemeClr val="dk1"/>
                </a:solidFill>
                <a:latin typeface="Verdana"/>
                <a:ea typeface="Verdana"/>
                <a:cs typeface="Verdana"/>
                <a:sym typeface="Verdana"/>
              </a:defRPr>
            </a:lvl7pPr>
            <a:lvl8pPr marL="0" lvl="7" indent="0" algn="r">
              <a:spcBef>
                <a:spcPts val="0"/>
              </a:spcBef>
              <a:buNone/>
              <a:defRPr sz="1500">
                <a:solidFill>
                  <a:schemeClr val="dk1"/>
                </a:solidFill>
                <a:latin typeface="Verdana"/>
                <a:ea typeface="Verdana"/>
                <a:cs typeface="Verdana"/>
                <a:sym typeface="Verdana"/>
              </a:defRPr>
            </a:lvl8pPr>
            <a:lvl9pPr marL="0" lvl="8" indent="0" algn="r">
              <a:spcBef>
                <a:spcPts val="0"/>
              </a:spcBef>
              <a:buNone/>
              <a:defRPr sz="1500">
                <a:solidFill>
                  <a:schemeClr val="dk1"/>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46"/>
        <p:cNvGrpSpPr/>
        <p:nvPr/>
      </p:nvGrpSpPr>
      <p:grpSpPr>
        <a:xfrm>
          <a:off x="0" y="0"/>
          <a:ext cx="0" cy="0"/>
          <a:chOff x="0" y="0"/>
          <a:chExt cx="0" cy="0"/>
        </a:xfrm>
      </p:grpSpPr>
      <p:sp>
        <p:nvSpPr>
          <p:cNvPr id="47" name="Google Shape;47;p24"/>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4"/>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4"/>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Verdana"/>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24"/>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Verdana"/>
                <a:ea typeface="Verdana"/>
                <a:cs typeface="Verdana"/>
                <a:sym typeface="Verdana"/>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51" name="Google Shape;51;p2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54" name="Google Shape;54;p24"/>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5"/>
        <p:cNvGrpSpPr/>
        <p:nvPr/>
      </p:nvGrpSpPr>
      <p:grpSpPr>
        <a:xfrm>
          <a:off x="0" y="0"/>
          <a:ext cx="0" cy="0"/>
          <a:chOff x="0" y="0"/>
          <a:chExt cx="0" cy="0"/>
        </a:xfrm>
      </p:grpSpPr>
      <p:sp>
        <p:nvSpPr>
          <p:cNvPr id="56" name="Google Shape;56;p2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25"/>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8" name="Google Shape;58;p25"/>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9" name="Google Shape;59;p25"/>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60" name="Google Shape;60;p25"/>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1" name="Google Shape;61;p2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2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69"/>
        <p:cNvGrpSpPr/>
        <p:nvPr/>
      </p:nvGrpSpPr>
      <p:grpSpPr>
        <a:xfrm>
          <a:off x="0" y="0"/>
          <a:ext cx="0" cy="0"/>
          <a:chOff x="0" y="0"/>
          <a:chExt cx="0" cy="0"/>
        </a:xfrm>
      </p:grpSpPr>
      <p:sp>
        <p:nvSpPr>
          <p:cNvPr id="70" name="Google Shape;70;p27"/>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7"/>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7"/>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Verdana"/>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27"/>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4" name="Google Shape;74;p27"/>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5" name="Google Shape;75;p27"/>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7"/>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a:solidFill>
                  <a:schemeClr val="dk2"/>
                </a:solidFill>
                <a:latin typeface="Verdana"/>
                <a:ea typeface="Verdana"/>
                <a:cs typeface="Verdana"/>
                <a:sym typeface="Verdana"/>
              </a:defRPr>
            </a:lvl1pPr>
            <a:lvl2pPr marL="0" lvl="1" indent="0" algn="r">
              <a:spcBef>
                <a:spcPts val="0"/>
              </a:spcBef>
              <a:buNone/>
              <a:defRPr sz="1050">
                <a:solidFill>
                  <a:schemeClr val="dk2"/>
                </a:solidFill>
                <a:latin typeface="Verdana"/>
                <a:ea typeface="Verdana"/>
                <a:cs typeface="Verdana"/>
                <a:sym typeface="Verdana"/>
              </a:defRPr>
            </a:lvl2pPr>
            <a:lvl3pPr marL="0" lvl="2" indent="0" algn="r">
              <a:spcBef>
                <a:spcPts val="0"/>
              </a:spcBef>
              <a:buNone/>
              <a:defRPr sz="1050">
                <a:solidFill>
                  <a:schemeClr val="dk2"/>
                </a:solidFill>
                <a:latin typeface="Verdana"/>
                <a:ea typeface="Verdana"/>
                <a:cs typeface="Verdana"/>
                <a:sym typeface="Verdana"/>
              </a:defRPr>
            </a:lvl3pPr>
            <a:lvl4pPr marL="0" lvl="3" indent="0" algn="r">
              <a:spcBef>
                <a:spcPts val="0"/>
              </a:spcBef>
              <a:buNone/>
              <a:defRPr sz="1050">
                <a:solidFill>
                  <a:schemeClr val="dk2"/>
                </a:solidFill>
                <a:latin typeface="Verdana"/>
                <a:ea typeface="Verdana"/>
                <a:cs typeface="Verdana"/>
                <a:sym typeface="Verdana"/>
              </a:defRPr>
            </a:lvl4pPr>
            <a:lvl5pPr marL="0" lvl="4" indent="0" algn="r">
              <a:spcBef>
                <a:spcPts val="0"/>
              </a:spcBef>
              <a:buNone/>
              <a:defRPr sz="1050">
                <a:solidFill>
                  <a:schemeClr val="dk2"/>
                </a:solidFill>
                <a:latin typeface="Verdana"/>
                <a:ea typeface="Verdana"/>
                <a:cs typeface="Verdana"/>
                <a:sym typeface="Verdana"/>
              </a:defRPr>
            </a:lvl5pPr>
            <a:lvl6pPr marL="0" lvl="5" indent="0" algn="r">
              <a:spcBef>
                <a:spcPts val="0"/>
              </a:spcBef>
              <a:buNone/>
              <a:defRPr sz="1050">
                <a:solidFill>
                  <a:schemeClr val="dk2"/>
                </a:solidFill>
                <a:latin typeface="Verdana"/>
                <a:ea typeface="Verdana"/>
                <a:cs typeface="Verdana"/>
                <a:sym typeface="Verdana"/>
              </a:defRPr>
            </a:lvl6pPr>
            <a:lvl7pPr marL="0" lvl="6" indent="0" algn="r">
              <a:spcBef>
                <a:spcPts val="0"/>
              </a:spcBef>
              <a:buNone/>
              <a:defRPr sz="1050">
                <a:solidFill>
                  <a:schemeClr val="dk2"/>
                </a:solidFill>
                <a:latin typeface="Verdana"/>
                <a:ea typeface="Verdana"/>
                <a:cs typeface="Verdana"/>
                <a:sym typeface="Verdana"/>
              </a:defRPr>
            </a:lvl7pPr>
            <a:lvl8pPr marL="0" lvl="7" indent="0" algn="r">
              <a:spcBef>
                <a:spcPts val="0"/>
              </a:spcBef>
              <a:buNone/>
              <a:defRPr sz="1050">
                <a:solidFill>
                  <a:schemeClr val="dk2"/>
                </a:solidFill>
                <a:latin typeface="Verdana"/>
                <a:ea typeface="Verdana"/>
                <a:cs typeface="Verdana"/>
                <a:sym typeface="Verdana"/>
              </a:defRPr>
            </a:lvl8pPr>
            <a:lvl9pPr marL="0" lvl="8" indent="0" algn="r">
              <a:spcBef>
                <a:spcPts val="0"/>
              </a:spcBef>
              <a:buNone/>
              <a:defRPr sz="1050">
                <a:solidFill>
                  <a:schemeClr val="dk2"/>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8"/>
        <p:cNvGrpSpPr/>
        <p:nvPr/>
      </p:nvGrpSpPr>
      <p:grpSpPr>
        <a:xfrm>
          <a:off x="0" y="0"/>
          <a:ext cx="0" cy="0"/>
          <a:chOff x="0" y="0"/>
          <a:chExt cx="0" cy="0"/>
        </a:xfrm>
      </p:grpSpPr>
      <p:sp>
        <p:nvSpPr>
          <p:cNvPr id="79" name="Google Shape;79;p28"/>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8"/>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8"/>
          <p:cNvSpPr txBox="1">
            <a:spLocks noGrp="1"/>
          </p:cNvSpPr>
          <p:nvPr>
            <p:ph type="title"/>
          </p:nvPr>
        </p:nvSpPr>
        <p:spPr>
          <a:xfrm>
            <a:off x="1097280" y="5074920"/>
            <a:ext cx="1011326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Verdana"/>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28"/>
          <p:cNvSpPr>
            <a:spLocks noGrp="1"/>
          </p:cNvSpPr>
          <p:nvPr>
            <p:ph type="pic" idx="2"/>
          </p:nvPr>
        </p:nvSpPr>
        <p:spPr>
          <a:xfrm>
            <a:off x="15" y="0"/>
            <a:ext cx="12191985" cy="4915076"/>
          </a:xfrm>
          <a:prstGeom prst="rect">
            <a:avLst/>
          </a:prstGeom>
          <a:blipFill rotWithShape="1">
            <a:blip r:embed="rId2">
              <a:alphaModFix/>
            </a:blip>
            <a:stretch>
              <a:fillRect/>
            </a:stretch>
          </a:blipFill>
          <a:ln>
            <a:noFill/>
          </a:ln>
        </p:spPr>
        <p:txBody>
          <a:bodyPr spcFirstLastPara="1" wrap="square" lIns="457200" tIns="457200" rIns="0" bIns="45700" anchor="t" anchorCtr="0">
            <a:normAutofit/>
          </a:bodyPr>
          <a:lstStyle>
            <a:lvl1pPr marR="0" lvl="0" algn="l" rtl="0">
              <a:lnSpc>
                <a:spcPct val="90000"/>
              </a:lnSpc>
              <a:spcBef>
                <a:spcPts val="1200"/>
              </a:spcBef>
              <a:spcAft>
                <a:spcPts val="0"/>
              </a:spcAft>
              <a:buClr>
                <a:schemeClr val="accent1"/>
              </a:buClr>
              <a:buSzPts val="3200"/>
              <a:buFont typeface="Calibri"/>
              <a:buNone/>
              <a:defRPr sz="3200" b="0" i="0" u="none" strike="noStrike" cap="none">
                <a:solidFill>
                  <a:schemeClr val="lt1"/>
                </a:solidFill>
                <a:latin typeface="Verdana"/>
                <a:ea typeface="Verdana"/>
                <a:cs typeface="Verdana"/>
                <a:sym typeface="Verdana"/>
              </a:defRPr>
            </a:lvl1pPr>
            <a:lvl2pPr marR="0" lvl="1" algn="l" rtl="0">
              <a:lnSpc>
                <a:spcPct val="90000"/>
              </a:lnSpc>
              <a:spcBef>
                <a:spcPts val="200"/>
              </a:spcBef>
              <a:spcAft>
                <a:spcPts val="0"/>
              </a:spcAft>
              <a:buClr>
                <a:schemeClr val="accent1"/>
              </a:buClr>
              <a:buSzPts val="2800"/>
              <a:buFont typeface="Calibri"/>
              <a:buNone/>
              <a:defRPr sz="2800" b="0" i="0" u="none" strike="noStrike" cap="none">
                <a:solidFill>
                  <a:srgbClr val="3F3F3F"/>
                </a:solidFill>
                <a:latin typeface="Verdana"/>
                <a:ea typeface="Verdana"/>
                <a:cs typeface="Verdana"/>
                <a:sym typeface="Verdana"/>
              </a:defRPr>
            </a:lvl2pPr>
            <a:lvl3pPr marR="0" lvl="2" algn="l" rtl="0">
              <a:lnSpc>
                <a:spcPct val="90000"/>
              </a:lnSpc>
              <a:spcBef>
                <a:spcPts val="400"/>
              </a:spcBef>
              <a:spcAft>
                <a:spcPts val="0"/>
              </a:spcAft>
              <a:buClr>
                <a:schemeClr val="accent1"/>
              </a:buClr>
              <a:buSzPts val="2400"/>
              <a:buFont typeface="Calibri"/>
              <a:buNone/>
              <a:defRPr sz="2400" b="0" i="0" u="none" strike="noStrike" cap="none">
                <a:solidFill>
                  <a:srgbClr val="3F3F3F"/>
                </a:solidFill>
                <a:latin typeface="Verdana"/>
                <a:ea typeface="Verdana"/>
                <a:cs typeface="Verdana"/>
                <a:sym typeface="Verdana"/>
              </a:defRPr>
            </a:lvl3pPr>
            <a:lvl4pPr marR="0" lvl="3"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Verdana"/>
                <a:ea typeface="Verdana"/>
                <a:cs typeface="Verdana"/>
                <a:sym typeface="Verdana"/>
              </a:defRPr>
            </a:lvl4pPr>
            <a:lvl5pPr marR="0" lvl="4"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Verdana"/>
                <a:ea typeface="Verdana"/>
                <a:cs typeface="Verdana"/>
                <a:sym typeface="Verdana"/>
              </a:defRPr>
            </a:lvl5pPr>
            <a:lvl6pPr marR="0" lvl="5"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Verdana"/>
                <a:ea typeface="Verdana"/>
                <a:cs typeface="Verdana"/>
                <a:sym typeface="Verdana"/>
              </a:defRPr>
            </a:lvl6pPr>
            <a:lvl7pPr marR="0" lvl="6"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Verdana"/>
                <a:ea typeface="Verdana"/>
                <a:cs typeface="Verdana"/>
                <a:sym typeface="Verdana"/>
              </a:defRPr>
            </a:lvl7pPr>
            <a:lvl8pPr marR="0" lvl="7"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Verdana"/>
                <a:ea typeface="Verdana"/>
                <a:cs typeface="Verdana"/>
                <a:sym typeface="Verdana"/>
              </a:defRPr>
            </a:lvl8pPr>
            <a:lvl9pPr marR="0" lvl="8" algn="l" rtl="0">
              <a:lnSpc>
                <a:spcPct val="90000"/>
              </a:lnSpc>
              <a:spcBef>
                <a:spcPts val="400"/>
              </a:spcBef>
              <a:spcAft>
                <a:spcPts val="400"/>
              </a:spcAft>
              <a:buClr>
                <a:schemeClr val="accent1"/>
              </a:buClr>
              <a:buSzPts val="2000"/>
              <a:buFont typeface="Calibri"/>
              <a:buNone/>
              <a:defRPr sz="2000" b="0" i="0" u="none" strike="noStrike" cap="none">
                <a:solidFill>
                  <a:srgbClr val="3F3F3F"/>
                </a:solidFill>
                <a:latin typeface="Verdana"/>
                <a:ea typeface="Verdana"/>
                <a:cs typeface="Verdana"/>
                <a:sym typeface="Verdana"/>
              </a:defRPr>
            </a:lvl9pPr>
          </a:lstStyle>
          <a:p>
            <a:endParaRPr/>
          </a:p>
        </p:txBody>
      </p:sp>
      <p:sp>
        <p:nvSpPr>
          <p:cNvPr id="83" name="Google Shape;83;p28"/>
          <p:cNvSpPr txBox="1">
            <a:spLocks noGrp="1"/>
          </p:cNvSpPr>
          <p:nvPr>
            <p:ph type="body" idx="1"/>
          </p:nvPr>
        </p:nvSpPr>
        <p:spPr>
          <a:xfrm>
            <a:off x="1097280" y="5907023"/>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4" name="Google Shape;84;p2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2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29"/>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0" name="Google Shape;90;p2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2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2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3"/>
        <p:cNvGrpSpPr/>
        <p:nvPr/>
      </p:nvGrpSpPr>
      <p:grpSpPr>
        <a:xfrm>
          <a:off x="0" y="0"/>
          <a:ext cx="0" cy="0"/>
          <a:chOff x="0" y="0"/>
          <a:chExt cx="0" cy="0"/>
        </a:xfrm>
      </p:grpSpPr>
      <p:sp>
        <p:nvSpPr>
          <p:cNvPr id="94" name="Google Shape;94;p30"/>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0"/>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0"/>
          <p:cNvSpPr txBox="1">
            <a:spLocks noGrp="1"/>
          </p:cNvSpPr>
          <p:nvPr>
            <p:ph type="title"/>
          </p:nvPr>
        </p:nvSpPr>
        <p:spPr>
          <a:xfrm rot="5400000">
            <a:off x="7160640" y="1979039"/>
            <a:ext cx="5757421"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30"/>
          <p:cNvSpPr txBox="1">
            <a:spLocks noGrp="1"/>
          </p:cNvSpPr>
          <p:nvPr>
            <p:ph type="body" idx="1"/>
          </p:nvPr>
        </p:nvSpPr>
        <p:spPr>
          <a:xfrm rot="5400000">
            <a:off x="1826639" y="-573661"/>
            <a:ext cx="5757422"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8" name="Google Shape;98;p3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3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3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19"/>
          <p:cNvSpPr/>
          <p:nvPr/>
        </p:nvSpPr>
        <p:spPr>
          <a:xfrm>
            <a:off x="0" y="6334316"/>
            <a:ext cx="12192000"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1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Verdana"/>
              <a:buNone/>
              <a:defRPr sz="4800" b="0" i="0" u="none" strike="noStrike" cap="none">
                <a:solidFill>
                  <a:srgbClr val="3F3F3F"/>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9"/>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Verdana"/>
                <a:ea typeface="Verdana"/>
                <a:cs typeface="Verdana"/>
                <a:sym typeface="Verdana"/>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Verdana"/>
                <a:ea typeface="Verdana"/>
                <a:cs typeface="Verdana"/>
                <a:sym typeface="Verdana"/>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Verdana"/>
                <a:ea typeface="Verdana"/>
                <a:cs typeface="Verdana"/>
                <a:sym typeface="Verdana"/>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Verdana"/>
                <a:ea typeface="Verdana"/>
                <a:cs typeface="Verdana"/>
                <a:sym typeface="Verdana"/>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Verdana"/>
                <a:ea typeface="Verdana"/>
                <a:cs typeface="Verdana"/>
                <a:sym typeface="Verdana"/>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Verdana"/>
                <a:ea typeface="Verdana"/>
                <a:cs typeface="Verdana"/>
                <a:sym typeface="Verdana"/>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Verdana"/>
                <a:ea typeface="Verdana"/>
                <a:cs typeface="Verdana"/>
                <a:sym typeface="Verdana"/>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Verdana"/>
                <a:ea typeface="Verdana"/>
                <a:cs typeface="Verdana"/>
                <a:sym typeface="Verdana"/>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Verdana"/>
                <a:ea typeface="Verdana"/>
                <a:cs typeface="Verdana"/>
                <a:sym typeface="Verdana"/>
              </a:defRPr>
            </a:lvl9pPr>
          </a:lstStyle>
          <a:p>
            <a:endParaRPr/>
          </a:p>
        </p:txBody>
      </p:sp>
      <p:sp>
        <p:nvSpPr>
          <p:cNvPr id="14" name="Google Shape;14;p1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2pPr>
            <a:lvl3pPr marR="0" lvl="2"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3pPr>
            <a:lvl4pPr marR="0" lvl="3"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4pPr>
            <a:lvl5pPr marR="0" lvl="4"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5pPr>
            <a:lvl6pPr marR="0" lvl="5"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6pPr>
            <a:lvl7pPr marR="0" lvl="6"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7pPr>
            <a:lvl8pPr marR="0" lvl="7"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8pPr>
            <a:lvl9pPr marR="0" lvl="8"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9pPr>
          </a:lstStyle>
          <a:p>
            <a:endParaRPr/>
          </a:p>
        </p:txBody>
      </p:sp>
      <p:sp>
        <p:nvSpPr>
          <p:cNvPr id="15" name="Google Shape;15;p1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2pPr>
            <a:lvl3pPr marR="0" lvl="2"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3pPr>
            <a:lvl4pPr marR="0" lvl="3"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4pPr>
            <a:lvl5pPr marR="0" lvl="4"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5pPr>
            <a:lvl6pPr marR="0" lvl="5"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6pPr>
            <a:lvl7pPr marR="0" lvl="6"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7pPr>
            <a:lvl8pPr marR="0" lvl="7"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8pPr>
            <a:lvl9pPr marR="0" lvl="8"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9pPr>
          </a:lstStyle>
          <a:p>
            <a:endParaRPr/>
          </a:p>
        </p:txBody>
      </p:sp>
      <p:sp>
        <p:nvSpPr>
          <p:cNvPr id="16" name="Google Shape;16;p1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Verdana"/>
                <a:ea typeface="Verdana"/>
                <a:cs typeface="Verdana"/>
                <a:sym typeface="Verdana"/>
              </a:defRPr>
            </a:lvl1pPr>
            <a:lvl2pPr marL="0" marR="0" lvl="1" indent="0" algn="r" rtl="0">
              <a:spcBef>
                <a:spcPts val="0"/>
              </a:spcBef>
              <a:buNone/>
              <a:defRPr sz="1050" b="0" i="0" u="none" strike="noStrike" cap="none">
                <a:solidFill>
                  <a:srgbClr val="FFFFFF"/>
                </a:solidFill>
                <a:latin typeface="Verdana"/>
                <a:ea typeface="Verdana"/>
                <a:cs typeface="Verdana"/>
                <a:sym typeface="Verdana"/>
              </a:defRPr>
            </a:lvl2pPr>
            <a:lvl3pPr marL="0" marR="0" lvl="2" indent="0" algn="r" rtl="0">
              <a:spcBef>
                <a:spcPts val="0"/>
              </a:spcBef>
              <a:buNone/>
              <a:defRPr sz="1050" b="0" i="0" u="none" strike="noStrike" cap="none">
                <a:solidFill>
                  <a:srgbClr val="FFFFFF"/>
                </a:solidFill>
                <a:latin typeface="Verdana"/>
                <a:ea typeface="Verdana"/>
                <a:cs typeface="Verdana"/>
                <a:sym typeface="Verdana"/>
              </a:defRPr>
            </a:lvl3pPr>
            <a:lvl4pPr marL="0" marR="0" lvl="3" indent="0" algn="r" rtl="0">
              <a:spcBef>
                <a:spcPts val="0"/>
              </a:spcBef>
              <a:buNone/>
              <a:defRPr sz="1050" b="0" i="0" u="none" strike="noStrike" cap="none">
                <a:solidFill>
                  <a:srgbClr val="FFFFFF"/>
                </a:solidFill>
                <a:latin typeface="Verdana"/>
                <a:ea typeface="Verdana"/>
                <a:cs typeface="Verdana"/>
                <a:sym typeface="Verdana"/>
              </a:defRPr>
            </a:lvl4pPr>
            <a:lvl5pPr marL="0" marR="0" lvl="4" indent="0" algn="r" rtl="0">
              <a:spcBef>
                <a:spcPts val="0"/>
              </a:spcBef>
              <a:buNone/>
              <a:defRPr sz="1050" b="0" i="0" u="none" strike="noStrike" cap="none">
                <a:solidFill>
                  <a:srgbClr val="FFFFFF"/>
                </a:solidFill>
                <a:latin typeface="Verdana"/>
                <a:ea typeface="Verdana"/>
                <a:cs typeface="Verdana"/>
                <a:sym typeface="Verdana"/>
              </a:defRPr>
            </a:lvl5pPr>
            <a:lvl6pPr marL="0" marR="0" lvl="5" indent="0" algn="r" rtl="0">
              <a:spcBef>
                <a:spcPts val="0"/>
              </a:spcBef>
              <a:buNone/>
              <a:defRPr sz="1050" b="0" i="0" u="none" strike="noStrike" cap="none">
                <a:solidFill>
                  <a:srgbClr val="FFFFFF"/>
                </a:solidFill>
                <a:latin typeface="Verdana"/>
                <a:ea typeface="Verdana"/>
                <a:cs typeface="Verdana"/>
                <a:sym typeface="Verdana"/>
              </a:defRPr>
            </a:lvl6pPr>
            <a:lvl7pPr marL="0" marR="0" lvl="6" indent="0" algn="r" rtl="0">
              <a:spcBef>
                <a:spcPts val="0"/>
              </a:spcBef>
              <a:buNone/>
              <a:defRPr sz="1050" b="0" i="0" u="none" strike="noStrike" cap="none">
                <a:solidFill>
                  <a:srgbClr val="FFFFFF"/>
                </a:solidFill>
                <a:latin typeface="Verdana"/>
                <a:ea typeface="Verdana"/>
                <a:cs typeface="Verdana"/>
                <a:sym typeface="Verdana"/>
              </a:defRPr>
            </a:lvl7pPr>
            <a:lvl8pPr marL="0" marR="0" lvl="7" indent="0" algn="r" rtl="0">
              <a:spcBef>
                <a:spcPts val="0"/>
              </a:spcBef>
              <a:buNone/>
              <a:defRPr sz="1050" b="0" i="0" u="none" strike="noStrike" cap="none">
                <a:solidFill>
                  <a:srgbClr val="FFFFFF"/>
                </a:solidFill>
                <a:latin typeface="Verdana"/>
                <a:ea typeface="Verdana"/>
                <a:cs typeface="Verdana"/>
                <a:sym typeface="Verdana"/>
              </a:defRPr>
            </a:lvl8pPr>
            <a:lvl9pPr marL="0" marR="0" lvl="8" indent="0" algn="r" rtl="0">
              <a:spcBef>
                <a:spcPts val="0"/>
              </a:spcBef>
              <a:buNone/>
              <a:defRPr sz="1050" b="0" i="0" u="none" strike="noStrike" cap="none">
                <a:solidFill>
                  <a:srgbClr val="FFFFFF"/>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en-US"/>
              <a:t>‹#›</a:t>
            </a:fld>
            <a:endParaRPr/>
          </a:p>
        </p:txBody>
      </p:sp>
      <p:cxnSp>
        <p:nvCxnSpPr>
          <p:cNvPr id="17" name="Google Shape;17;p19"/>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6" r:id="rId6"/>
    <p:sldLayoutId id="2147483657" r:id="rId7"/>
    <p:sldLayoutId id="2147483658" r:id="rId8"/>
    <p:sldLayoutId id="2147483659" r:id="rId9"/>
  </p:sldLayoutIdLst>
  <p:transition>
    <p:fade/>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tc.ca.gov/educator-prep/stds-prep-progra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
          <p:cNvSpPr txBox="1">
            <a:spLocks noGrp="1"/>
          </p:cNvSpPr>
          <p:nvPr>
            <p:ph type="ctrTitle"/>
          </p:nvPr>
        </p:nvSpPr>
        <p:spPr>
          <a:xfrm>
            <a:off x="903631" y="1590710"/>
            <a:ext cx="8100670" cy="1506108"/>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100000"/>
              </a:lnSpc>
              <a:spcBef>
                <a:spcPts val="0"/>
              </a:spcBef>
              <a:spcAft>
                <a:spcPts val="0"/>
              </a:spcAft>
              <a:buClr>
                <a:schemeClr val="dk1"/>
              </a:buClr>
              <a:buSzPts val="5400"/>
              <a:buFont typeface="Calibri"/>
              <a:buNone/>
            </a:pPr>
            <a:r>
              <a:rPr lang="en-US" sz="5400">
                <a:solidFill>
                  <a:schemeClr val="dk1"/>
                </a:solidFill>
                <a:latin typeface="Calibri"/>
                <a:ea typeface="Calibri"/>
                <a:cs typeface="Calibri"/>
                <a:sym typeface="Calibri"/>
              </a:rPr>
              <a:t>Pupil Personnel Services</a:t>
            </a:r>
            <a:br>
              <a:rPr lang="en-US" sz="5400">
                <a:solidFill>
                  <a:schemeClr val="dk1"/>
                </a:solidFill>
                <a:latin typeface="Calibri"/>
                <a:ea typeface="Calibri"/>
                <a:cs typeface="Calibri"/>
                <a:sym typeface="Calibri"/>
              </a:rPr>
            </a:br>
            <a:r>
              <a:rPr lang="en-US" sz="5400">
                <a:solidFill>
                  <a:schemeClr val="dk1"/>
                </a:solidFill>
                <a:latin typeface="Calibri"/>
                <a:ea typeface="Calibri"/>
                <a:cs typeface="Calibri"/>
                <a:sym typeface="Calibri"/>
              </a:rPr>
              <a:t>Technical Assistance Webinar</a:t>
            </a:r>
            <a:br>
              <a:rPr lang="en-US" sz="5400">
                <a:solidFill>
                  <a:schemeClr val="dk1"/>
                </a:solidFill>
                <a:latin typeface="Calibri"/>
                <a:ea typeface="Calibri"/>
                <a:cs typeface="Calibri"/>
                <a:sym typeface="Calibri"/>
              </a:rPr>
            </a:br>
            <a:r>
              <a:rPr lang="en-US" sz="5400">
                <a:solidFill>
                  <a:schemeClr val="dk1"/>
                </a:solidFill>
                <a:latin typeface="Calibri"/>
                <a:ea typeface="Calibri"/>
                <a:cs typeface="Calibri"/>
                <a:sym typeface="Calibri"/>
              </a:rPr>
              <a:t>January 2020</a:t>
            </a:r>
            <a:endParaRPr sz="6480">
              <a:solidFill>
                <a:schemeClr val="dk1"/>
              </a:solidFill>
              <a:latin typeface="Calibri"/>
              <a:ea typeface="Calibri"/>
              <a:cs typeface="Calibri"/>
              <a:sym typeface="Calibri"/>
            </a:endParaRPr>
          </a:p>
        </p:txBody>
      </p:sp>
      <p:sp>
        <p:nvSpPr>
          <p:cNvPr id="107" name="Google Shape;107;p1"/>
          <p:cNvSpPr txBox="1">
            <a:spLocks noGrp="1"/>
          </p:cNvSpPr>
          <p:nvPr>
            <p:ph type="subTitle" idx="1"/>
          </p:nvPr>
        </p:nvSpPr>
        <p:spPr>
          <a:xfrm>
            <a:off x="869316" y="3505371"/>
            <a:ext cx="8169300" cy="27345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endParaRPr sz="1800" dirty="0">
              <a:solidFill>
                <a:schemeClr val="dk1"/>
              </a:solidFill>
              <a:latin typeface="Verdana"/>
              <a:ea typeface="Verdana"/>
              <a:cs typeface="Verdana"/>
              <a:sym typeface="Verdana"/>
            </a:endParaRPr>
          </a:p>
          <a:p>
            <a:pPr marL="0" lvl="0" indent="0" algn="l" rtl="0">
              <a:lnSpc>
                <a:spcPct val="100000"/>
              </a:lnSpc>
              <a:spcBef>
                <a:spcPts val="1400"/>
              </a:spcBef>
              <a:spcAft>
                <a:spcPts val="0"/>
              </a:spcAft>
              <a:buSzPts val="1800"/>
              <a:buNone/>
            </a:pPr>
            <a:endParaRPr sz="1800" dirty="0">
              <a:solidFill>
                <a:schemeClr val="dk1"/>
              </a:solidFill>
              <a:latin typeface="Verdana"/>
              <a:ea typeface="Verdana"/>
              <a:cs typeface="Verdana"/>
              <a:sym typeface="Verdana"/>
            </a:endParaRPr>
          </a:p>
          <a:p>
            <a:pPr marL="0" lvl="0" indent="0" algn="l" rtl="0">
              <a:lnSpc>
                <a:spcPct val="100000"/>
              </a:lnSpc>
              <a:spcBef>
                <a:spcPts val="1400"/>
              </a:spcBef>
              <a:spcAft>
                <a:spcPts val="0"/>
              </a:spcAft>
              <a:buSzPts val="1800"/>
              <a:buNone/>
            </a:pPr>
            <a:r>
              <a:rPr lang="en-US" sz="1800" dirty="0">
                <a:solidFill>
                  <a:schemeClr val="dk1"/>
                </a:solidFill>
                <a:latin typeface="Verdana"/>
                <a:ea typeface="Verdana"/>
                <a:cs typeface="Verdana"/>
                <a:sym typeface="Verdana"/>
              </a:rPr>
              <a:t>TERI CLARK                  STEVE HYDON</a:t>
            </a:r>
            <a:endParaRPr dirty="0"/>
          </a:p>
          <a:p>
            <a:pPr marL="0" lvl="0" indent="0" algn="l" rtl="0">
              <a:lnSpc>
                <a:spcPct val="100000"/>
              </a:lnSpc>
              <a:spcBef>
                <a:spcPts val="1400"/>
              </a:spcBef>
              <a:spcAft>
                <a:spcPts val="0"/>
              </a:spcAft>
              <a:buSzPts val="1800"/>
              <a:buNone/>
            </a:pPr>
            <a:r>
              <a:rPr lang="en-US" sz="1800" dirty="0">
                <a:solidFill>
                  <a:schemeClr val="dk1"/>
                </a:solidFill>
                <a:latin typeface="Verdana"/>
                <a:ea typeface="Verdana"/>
                <a:cs typeface="Verdana"/>
                <a:sym typeface="Verdana"/>
              </a:rPr>
              <a:t>ROXANN PURDUE          SHYREA MINTON</a:t>
            </a:r>
            <a:endParaRPr dirty="0"/>
          </a:p>
          <a:p>
            <a:pPr marL="0" lvl="0" indent="0" algn="l" rtl="0">
              <a:lnSpc>
                <a:spcPct val="100000"/>
              </a:lnSpc>
              <a:spcBef>
                <a:spcPts val="1400"/>
              </a:spcBef>
              <a:spcAft>
                <a:spcPts val="0"/>
              </a:spcAft>
              <a:buSzPts val="1800"/>
              <a:buNone/>
            </a:pPr>
            <a:r>
              <a:rPr lang="en-US" sz="1800" dirty="0">
                <a:solidFill>
                  <a:schemeClr val="dk1"/>
                </a:solidFill>
                <a:latin typeface="Verdana"/>
                <a:ea typeface="Verdana"/>
                <a:cs typeface="Verdana"/>
                <a:sym typeface="Verdana"/>
              </a:rPr>
              <a:t>CHERYL HICKEY	 BRENT DUNCAN</a:t>
            </a:r>
            <a:endParaRPr dirty="0"/>
          </a:p>
          <a:p>
            <a:pPr marL="0" lvl="0" indent="0" algn="l" rtl="0">
              <a:lnSpc>
                <a:spcPct val="100000"/>
              </a:lnSpc>
              <a:spcBef>
                <a:spcPts val="1400"/>
              </a:spcBef>
              <a:spcAft>
                <a:spcPts val="0"/>
              </a:spcAft>
              <a:buSzPts val="1800"/>
              <a:buNone/>
            </a:pPr>
            <a:r>
              <a:rPr lang="en-US" sz="1800" dirty="0">
                <a:solidFill>
                  <a:schemeClr val="dk1"/>
                </a:solidFill>
                <a:latin typeface="Verdana"/>
                <a:ea typeface="Verdana"/>
                <a:cs typeface="Verdana"/>
                <a:sym typeface="Verdana"/>
              </a:rPr>
              <a:t>KAREN SACRAMENTO</a:t>
            </a:r>
            <a:endParaRPr dirty="0"/>
          </a:p>
        </p:txBody>
      </p:sp>
      <p:pic>
        <p:nvPicPr>
          <p:cNvPr id="108" name="Google Shape;108;p1" descr="Commission logo"/>
          <p:cNvPicPr preferRelativeResize="0"/>
          <p:nvPr/>
        </p:nvPicPr>
        <p:blipFill rotWithShape="1">
          <a:blip r:embed="rId3">
            <a:alphaModFix/>
          </a:blip>
          <a:srcRect/>
          <a:stretch/>
        </p:blipFill>
        <p:spPr>
          <a:xfrm>
            <a:off x="9121790" y="1960033"/>
            <a:ext cx="2273570" cy="2273570"/>
          </a:xfrm>
          <a:prstGeom prst="rect">
            <a:avLst/>
          </a:prstGeom>
          <a:noFill/>
          <a:ln>
            <a:noFill/>
          </a:ln>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10"/>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a:t>Child Welfare and Attendance</a:t>
            </a:r>
            <a:endParaRPr/>
          </a:p>
        </p:txBody>
      </p:sp>
      <p:sp>
        <p:nvSpPr>
          <p:cNvPr id="182" name="Google Shape;182;p10"/>
          <p:cNvSpPr txBox="1">
            <a:spLocks noGrp="1"/>
          </p:cNvSpPr>
          <p:nvPr>
            <p:ph type="body" idx="1"/>
          </p:nvPr>
        </p:nvSpPr>
        <p:spPr>
          <a:xfrm>
            <a:off x="762000" y="1845733"/>
            <a:ext cx="10918371" cy="4614052"/>
          </a:xfrm>
          <a:prstGeom prst="rect">
            <a:avLst/>
          </a:prstGeom>
          <a:noFill/>
          <a:ln>
            <a:noFill/>
          </a:ln>
        </p:spPr>
        <p:txBody>
          <a:bodyPr spcFirstLastPara="1" wrap="square" lIns="0" tIns="45700" rIns="0" bIns="45700" anchor="t" anchorCtr="0">
            <a:normAutofit/>
          </a:bodyPr>
          <a:lstStyle/>
          <a:p>
            <a:pPr marL="457200" lvl="0" indent="-457200" algn="l" rtl="0">
              <a:lnSpc>
                <a:spcPct val="100000"/>
              </a:lnSpc>
              <a:spcBef>
                <a:spcPts val="0"/>
              </a:spcBef>
              <a:spcAft>
                <a:spcPts val="0"/>
              </a:spcAft>
              <a:buSzPts val="3200"/>
              <a:buFont typeface="Noto Sans Symbols"/>
              <a:buChar char="▪"/>
            </a:pPr>
            <a:r>
              <a:rPr lang="en-US" sz="3200" dirty="0">
                <a:latin typeface="+mn-lt"/>
              </a:rPr>
              <a:t>An additional authorization that may be added to any PPS Services Credential: School Counseling, School Psychology, School Social Work. </a:t>
            </a:r>
            <a:endParaRPr dirty="0">
              <a:latin typeface="+mn-lt"/>
            </a:endParaRPr>
          </a:p>
          <a:p>
            <a:pPr marL="457200" lvl="0" indent="-457200" algn="l" rtl="0">
              <a:lnSpc>
                <a:spcPct val="100000"/>
              </a:lnSpc>
              <a:spcBef>
                <a:spcPts val="1800"/>
              </a:spcBef>
              <a:spcAft>
                <a:spcPts val="0"/>
              </a:spcAft>
              <a:buSzPts val="3200"/>
              <a:buFont typeface="Noto Sans Symbols"/>
              <a:buChar char="▪"/>
            </a:pPr>
            <a:r>
              <a:rPr lang="en-US" sz="3200" dirty="0">
                <a:latin typeface="+mn-lt"/>
              </a:rPr>
              <a:t>The content for CWA is embedded in the Performance Expectations for all three areas. </a:t>
            </a:r>
            <a:endParaRPr dirty="0">
              <a:latin typeface="+mn-lt"/>
            </a:endParaRPr>
          </a:p>
          <a:p>
            <a:pPr marL="457200" lvl="0" indent="-457200" algn="l" rtl="0">
              <a:lnSpc>
                <a:spcPct val="100000"/>
              </a:lnSpc>
              <a:spcBef>
                <a:spcPts val="1800"/>
              </a:spcBef>
              <a:spcAft>
                <a:spcPts val="0"/>
              </a:spcAft>
              <a:buSzPts val="3200"/>
              <a:buFont typeface="Noto Sans Symbols"/>
              <a:buChar char="▪"/>
            </a:pPr>
            <a:r>
              <a:rPr lang="en-US" sz="3200" dirty="0">
                <a:latin typeface="+mn-lt"/>
              </a:rPr>
              <a:t>The candidate must complete 150 hours of clinical practice as described in the Standards to earn the CWA. </a:t>
            </a:r>
            <a:endParaRPr sz="3200" dirty="0">
              <a:latin typeface="+mn-lt"/>
            </a:endParaRPr>
          </a:p>
        </p:txBody>
      </p:sp>
      <p:sp>
        <p:nvSpPr>
          <p:cNvPr id="183" name="Google Shape;183;p1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9"/>
          <p:cNvSpPr txBox="1">
            <a:spLocks noGrp="1"/>
          </p:cNvSpPr>
          <p:nvPr>
            <p:ph type="title"/>
          </p:nvPr>
        </p:nvSpPr>
        <p:spPr>
          <a:xfrm>
            <a:off x="883227" y="286603"/>
            <a:ext cx="10272453"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sz="4400" dirty="0"/>
              <a:t>PPS Performance Expectations (PE)</a:t>
            </a:r>
            <a:endParaRPr sz="4400" dirty="0"/>
          </a:p>
        </p:txBody>
      </p:sp>
      <p:sp>
        <p:nvSpPr>
          <p:cNvPr id="174" name="Google Shape;174;p9"/>
          <p:cNvSpPr txBox="1">
            <a:spLocks noGrp="1"/>
          </p:cNvSpPr>
          <p:nvPr>
            <p:ph type="body" idx="1"/>
          </p:nvPr>
        </p:nvSpPr>
        <p:spPr>
          <a:xfrm>
            <a:off x="1097279" y="2073348"/>
            <a:ext cx="9939316" cy="3795745"/>
          </a:xfrm>
          <a:prstGeom prst="rect">
            <a:avLst/>
          </a:prstGeom>
          <a:noFill/>
          <a:ln>
            <a:noFill/>
          </a:ln>
        </p:spPr>
        <p:txBody>
          <a:bodyPr spcFirstLastPara="1" wrap="square" lIns="0" tIns="45700" rIns="0" bIns="45700" anchor="t" anchorCtr="0">
            <a:normAutofit/>
          </a:bodyPr>
          <a:lstStyle/>
          <a:p>
            <a:pPr marL="457200" lvl="0" indent="-404813" algn="l" rtl="0">
              <a:lnSpc>
                <a:spcPct val="100000"/>
              </a:lnSpc>
              <a:spcBef>
                <a:spcPts val="0"/>
              </a:spcBef>
              <a:spcAft>
                <a:spcPts val="0"/>
              </a:spcAft>
              <a:buSzPts val="3200"/>
              <a:buFont typeface="Noto Sans Symbols"/>
              <a:buChar char="▪"/>
            </a:pPr>
            <a:r>
              <a:rPr lang="en-US" sz="3600" dirty="0">
                <a:latin typeface="+mn-lt"/>
              </a:rPr>
              <a:t>Statements of what a candidate must know and be able to do at the time of recommendation for the credential.</a:t>
            </a:r>
            <a:endParaRPr sz="2400" dirty="0">
              <a:latin typeface="+mn-lt"/>
            </a:endParaRPr>
          </a:p>
          <a:p>
            <a:pPr marL="457200" lvl="0" indent="-404813" algn="l" rtl="0">
              <a:lnSpc>
                <a:spcPct val="100000"/>
              </a:lnSpc>
              <a:spcBef>
                <a:spcPts val="1400"/>
              </a:spcBef>
              <a:spcAft>
                <a:spcPts val="0"/>
              </a:spcAft>
              <a:buSzPts val="3200"/>
              <a:buFont typeface="Noto Sans Symbols"/>
              <a:buChar char="▪"/>
            </a:pPr>
            <a:r>
              <a:rPr lang="en-US" sz="3600" dirty="0">
                <a:latin typeface="+mn-lt"/>
              </a:rPr>
              <a:t>Programs must assess the knowledge and skills identified in the PEs.</a:t>
            </a:r>
            <a:endParaRPr sz="2400" dirty="0">
              <a:latin typeface="+mn-lt"/>
            </a:endParaRPr>
          </a:p>
          <a:p>
            <a:pPr marL="457200" lvl="0" indent="-201613" algn="l" rtl="0">
              <a:lnSpc>
                <a:spcPct val="90000"/>
              </a:lnSpc>
              <a:spcBef>
                <a:spcPts val="1400"/>
              </a:spcBef>
              <a:spcAft>
                <a:spcPts val="0"/>
              </a:spcAft>
              <a:buSzPts val="3200"/>
              <a:buFont typeface="Noto Sans Symbols"/>
              <a:buNone/>
            </a:pPr>
            <a:endParaRPr sz="3200" dirty="0"/>
          </a:p>
        </p:txBody>
      </p:sp>
      <p:sp>
        <p:nvSpPr>
          <p:cNvPr id="175" name="Google Shape;175;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g7be40dc00c_1_8"/>
          <p:cNvSpPr txBox="1">
            <a:spLocks noGrp="1"/>
          </p:cNvSpPr>
          <p:nvPr>
            <p:ph type="title"/>
          </p:nvPr>
        </p:nvSpPr>
        <p:spPr>
          <a:xfrm>
            <a:off x="1097280" y="286603"/>
            <a:ext cx="10058400" cy="14508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a:t>School Psychology  Standards and PEs: Areas to Consider</a:t>
            </a:r>
            <a:endParaRPr/>
          </a:p>
        </p:txBody>
      </p:sp>
      <p:sp>
        <p:nvSpPr>
          <p:cNvPr id="190" name="Google Shape;190;g7be40dc00c_1_8"/>
          <p:cNvSpPr txBox="1">
            <a:spLocks noGrp="1"/>
          </p:cNvSpPr>
          <p:nvPr>
            <p:ph type="body" idx="2"/>
          </p:nvPr>
        </p:nvSpPr>
        <p:spPr>
          <a:xfrm>
            <a:off x="1097230" y="2192481"/>
            <a:ext cx="10058400" cy="3676543"/>
          </a:xfrm>
          <a:prstGeom prst="rect">
            <a:avLst/>
          </a:prstGeom>
        </p:spPr>
        <p:txBody>
          <a:bodyPr spcFirstLastPara="1" wrap="square" lIns="0" tIns="45700" rIns="0" bIns="45700" anchor="t" anchorCtr="0">
            <a:noAutofit/>
          </a:bodyPr>
          <a:lstStyle/>
          <a:p>
            <a:pPr marL="91440" lvl="0" indent="0" algn="l" rtl="0">
              <a:lnSpc>
                <a:spcPct val="100000"/>
              </a:lnSpc>
              <a:spcBef>
                <a:spcPts val="0"/>
              </a:spcBef>
              <a:spcAft>
                <a:spcPts val="0"/>
              </a:spcAft>
              <a:buNone/>
            </a:pPr>
            <a:r>
              <a:rPr lang="en-US" sz="3200" dirty="0">
                <a:solidFill>
                  <a:schemeClr val="dk1"/>
                </a:solidFill>
                <a:latin typeface="+mn-lt"/>
              </a:rPr>
              <a:t>Major Areas of Change</a:t>
            </a:r>
            <a:endParaRPr sz="3200" dirty="0">
              <a:solidFill>
                <a:schemeClr val="dk1"/>
              </a:solidFill>
              <a:latin typeface="+mn-lt"/>
            </a:endParaRPr>
          </a:p>
          <a:p>
            <a:pPr marL="91440" lvl="0" indent="0" algn="l" rtl="0">
              <a:lnSpc>
                <a:spcPct val="100000"/>
              </a:lnSpc>
              <a:spcBef>
                <a:spcPts val="0"/>
              </a:spcBef>
              <a:spcAft>
                <a:spcPts val="0"/>
              </a:spcAft>
              <a:buNone/>
            </a:pPr>
            <a:endParaRPr sz="3200" dirty="0">
              <a:solidFill>
                <a:schemeClr val="dk1"/>
              </a:solidFill>
              <a:latin typeface="+mn-lt"/>
            </a:endParaRPr>
          </a:p>
          <a:p>
            <a:pPr marL="1100000" lvl="0" indent="0" algn="l" rtl="0">
              <a:lnSpc>
                <a:spcPct val="100000"/>
              </a:lnSpc>
              <a:spcBef>
                <a:spcPts val="0"/>
              </a:spcBef>
              <a:spcAft>
                <a:spcPts val="0"/>
              </a:spcAft>
              <a:buNone/>
            </a:pPr>
            <a:r>
              <a:rPr lang="en-US" sz="3200" dirty="0">
                <a:solidFill>
                  <a:schemeClr val="dk1"/>
                </a:solidFill>
                <a:latin typeface="+mn-lt"/>
              </a:rPr>
              <a:t>1. Structural Changes</a:t>
            </a:r>
            <a:endParaRPr sz="3200" dirty="0">
              <a:solidFill>
                <a:schemeClr val="dk1"/>
              </a:solidFill>
              <a:latin typeface="+mn-lt"/>
            </a:endParaRPr>
          </a:p>
          <a:p>
            <a:pPr marL="1100000" lvl="0" indent="0" algn="l" rtl="0">
              <a:lnSpc>
                <a:spcPct val="100000"/>
              </a:lnSpc>
              <a:spcBef>
                <a:spcPts val="0"/>
              </a:spcBef>
              <a:spcAft>
                <a:spcPts val="0"/>
              </a:spcAft>
              <a:buNone/>
            </a:pPr>
            <a:endParaRPr sz="3200" dirty="0">
              <a:solidFill>
                <a:schemeClr val="dk1"/>
              </a:solidFill>
              <a:latin typeface="+mn-lt"/>
            </a:endParaRPr>
          </a:p>
          <a:p>
            <a:pPr marL="1100000" lvl="0" indent="0" algn="l" rtl="0">
              <a:lnSpc>
                <a:spcPct val="100000"/>
              </a:lnSpc>
              <a:spcBef>
                <a:spcPts val="0"/>
              </a:spcBef>
              <a:spcAft>
                <a:spcPts val="0"/>
              </a:spcAft>
              <a:buNone/>
            </a:pPr>
            <a:r>
              <a:rPr lang="en-US" sz="3200" dirty="0">
                <a:solidFill>
                  <a:schemeClr val="dk1"/>
                </a:solidFill>
                <a:latin typeface="+mn-lt"/>
              </a:rPr>
              <a:t>2. Program Standards</a:t>
            </a:r>
            <a:endParaRPr sz="3200" dirty="0">
              <a:solidFill>
                <a:schemeClr val="dk1"/>
              </a:solidFill>
              <a:latin typeface="+mn-lt"/>
            </a:endParaRPr>
          </a:p>
          <a:p>
            <a:pPr marL="1100000" lvl="0" indent="0" algn="l" rtl="0">
              <a:lnSpc>
                <a:spcPct val="100000"/>
              </a:lnSpc>
              <a:spcBef>
                <a:spcPts val="0"/>
              </a:spcBef>
              <a:spcAft>
                <a:spcPts val="0"/>
              </a:spcAft>
              <a:buNone/>
            </a:pPr>
            <a:endParaRPr sz="3200" dirty="0">
              <a:solidFill>
                <a:schemeClr val="dk1"/>
              </a:solidFill>
              <a:latin typeface="+mn-lt"/>
            </a:endParaRPr>
          </a:p>
          <a:p>
            <a:pPr marL="1100000" lvl="0" indent="0" algn="l" rtl="0">
              <a:lnSpc>
                <a:spcPct val="100000"/>
              </a:lnSpc>
              <a:spcBef>
                <a:spcPts val="0"/>
              </a:spcBef>
              <a:spcAft>
                <a:spcPts val="0"/>
              </a:spcAft>
              <a:buNone/>
            </a:pPr>
            <a:r>
              <a:rPr lang="en-US" sz="3200" dirty="0">
                <a:solidFill>
                  <a:schemeClr val="dk1"/>
                </a:solidFill>
                <a:latin typeface="+mn-lt"/>
              </a:rPr>
              <a:t>3. Performance Expectations</a:t>
            </a:r>
            <a:endParaRPr sz="3200" dirty="0">
              <a:solidFill>
                <a:schemeClr val="dk1"/>
              </a:solidFill>
              <a:latin typeface="+mn-lt"/>
            </a:endParaRPr>
          </a:p>
          <a:p>
            <a:pPr marL="384048" lvl="0" indent="0" algn="l" rtl="0">
              <a:lnSpc>
                <a:spcPct val="100000"/>
              </a:lnSpc>
              <a:spcBef>
                <a:spcPts val="0"/>
              </a:spcBef>
              <a:spcAft>
                <a:spcPts val="0"/>
              </a:spcAft>
              <a:buNone/>
            </a:pPr>
            <a:endParaRPr sz="3200" dirty="0">
              <a:solidFill>
                <a:schemeClr val="dk1"/>
              </a:solidFill>
            </a:endParaRPr>
          </a:p>
          <a:p>
            <a:pPr marL="0" lvl="0" indent="0" algn="l" rtl="0">
              <a:spcBef>
                <a:spcPts val="1200"/>
              </a:spcBef>
              <a:spcAft>
                <a:spcPts val="200"/>
              </a:spcAft>
              <a:buNone/>
            </a:pPr>
            <a:endParaRPr dirty="0"/>
          </a:p>
        </p:txBody>
      </p:sp>
      <p:sp>
        <p:nvSpPr>
          <p:cNvPr id="191" name="Google Shape;191;g7be40dc00c_1_8"/>
          <p:cNvSpPr txBox="1">
            <a:spLocks noGrp="1"/>
          </p:cNvSpPr>
          <p:nvPr>
            <p:ph type="sldNum" idx="12"/>
          </p:nvPr>
        </p:nvSpPr>
        <p:spPr>
          <a:xfrm>
            <a:off x="9900458" y="6459785"/>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g7be40dc00c_1_17"/>
          <p:cNvSpPr txBox="1">
            <a:spLocks noGrp="1"/>
          </p:cNvSpPr>
          <p:nvPr>
            <p:ph type="title"/>
          </p:nvPr>
        </p:nvSpPr>
        <p:spPr>
          <a:xfrm>
            <a:off x="1097280" y="286603"/>
            <a:ext cx="10058400" cy="14508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dirty="0"/>
              <a:t>PPSSP Structural Changes</a:t>
            </a:r>
            <a:endParaRPr dirty="0"/>
          </a:p>
          <a:p>
            <a:pPr marL="0" lvl="0" indent="0" algn="l" rtl="0">
              <a:spcBef>
                <a:spcPts val="0"/>
              </a:spcBef>
              <a:spcAft>
                <a:spcPts val="0"/>
              </a:spcAft>
              <a:buNone/>
            </a:pPr>
            <a:endParaRPr dirty="0"/>
          </a:p>
        </p:txBody>
      </p:sp>
      <p:sp>
        <p:nvSpPr>
          <p:cNvPr id="199" name="Google Shape;199;g7be40dc00c_1_17"/>
          <p:cNvSpPr txBox="1">
            <a:spLocks noGrp="1"/>
          </p:cNvSpPr>
          <p:nvPr>
            <p:ph type="body" idx="2"/>
          </p:nvPr>
        </p:nvSpPr>
        <p:spPr>
          <a:xfrm>
            <a:off x="716973" y="1737400"/>
            <a:ext cx="10438707" cy="4023300"/>
          </a:xfrm>
          <a:prstGeom prst="rect">
            <a:avLst/>
          </a:prstGeom>
        </p:spPr>
        <p:txBody>
          <a:bodyPr spcFirstLastPara="1" wrap="square" lIns="0" tIns="45700" rIns="0" bIns="45700" anchor="t" anchorCtr="0">
            <a:noAutofit/>
          </a:bodyPr>
          <a:lstStyle/>
          <a:p>
            <a:pPr marL="384048" lvl="0" indent="0" algn="l" rtl="0">
              <a:lnSpc>
                <a:spcPct val="100000"/>
              </a:lnSpc>
              <a:spcBef>
                <a:spcPts val="0"/>
              </a:spcBef>
              <a:spcAft>
                <a:spcPts val="0"/>
              </a:spcAft>
              <a:buNone/>
            </a:pPr>
            <a:r>
              <a:rPr lang="en-US" sz="3200" dirty="0">
                <a:solidFill>
                  <a:schemeClr val="dk1"/>
                </a:solidFill>
                <a:latin typeface="+mn-lt"/>
              </a:rPr>
              <a:t>The move from 16 Generic and 11 Specialty Standards to 5 </a:t>
            </a:r>
            <a:r>
              <a:rPr lang="en-US" sz="3200" i="1" dirty="0">
                <a:solidFill>
                  <a:schemeClr val="dk1"/>
                </a:solidFill>
                <a:latin typeface="+mn-lt"/>
              </a:rPr>
              <a:t>Program</a:t>
            </a:r>
            <a:r>
              <a:rPr lang="en-US" sz="3200" dirty="0">
                <a:solidFill>
                  <a:schemeClr val="dk1"/>
                </a:solidFill>
                <a:latin typeface="+mn-lt"/>
              </a:rPr>
              <a:t> Standards and 10 </a:t>
            </a:r>
            <a:r>
              <a:rPr lang="en-US" sz="3200" i="1" dirty="0">
                <a:solidFill>
                  <a:schemeClr val="dk1"/>
                </a:solidFill>
                <a:latin typeface="+mn-lt"/>
              </a:rPr>
              <a:t>Candidate </a:t>
            </a:r>
            <a:r>
              <a:rPr lang="en-US" sz="3200" dirty="0">
                <a:solidFill>
                  <a:schemeClr val="dk1"/>
                </a:solidFill>
                <a:latin typeface="+mn-lt"/>
              </a:rPr>
              <a:t>Performance Expectations</a:t>
            </a:r>
            <a:endParaRPr sz="3200" dirty="0">
              <a:solidFill>
                <a:schemeClr val="dk1"/>
              </a:solidFill>
              <a:latin typeface="+mn-lt"/>
            </a:endParaRPr>
          </a:p>
          <a:p>
            <a:pPr marL="384048" lvl="0" indent="0" algn="l" rtl="0">
              <a:lnSpc>
                <a:spcPct val="100000"/>
              </a:lnSpc>
              <a:spcBef>
                <a:spcPts val="0"/>
              </a:spcBef>
              <a:spcAft>
                <a:spcPts val="0"/>
              </a:spcAft>
              <a:buNone/>
            </a:pPr>
            <a:endParaRPr sz="3200" dirty="0">
              <a:solidFill>
                <a:schemeClr val="dk1"/>
              </a:solidFill>
              <a:latin typeface="+mn-lt"/>
            </a:endParaRPr>
          </a:p>
          <a:p>
            <a:pPr marL="5662613" lvl="0" indent="-5257800" algn="l" rtl="0">
              <a:lnSpc>
                <a:spcPct val="100000"/>
              </a:lnSpc>
              <a:spcBef>
                <a:spcPts val="0"/>
              </a:spcBef>
              <a:spcAft>
                <a:spcPts val="0"/>
              </a:spcAft>
              <a:buNone/>
            </a:pPr>
            <a:r>
              <a:rPr lang="en-US" sz="3200" i="1" dirty="0">
                <a:solidFill>
                  <a:schemeClr val="dk1"/>
                </a:solidFill>
                <a:latin typeface="+mn-lt"/>
              </a:rPr>
              <a:t>Standards</a:t>
            </a:r>
            <a:r>
              <a:rPr lang="en-US" sz="3200" dirty="0">
                <a:solidFill>
                  <a:schemeClr val="dk1"/>
                </a:solidFill>
                <a:latin typeface="+mn-lt"/>
              </a:rPr>
              <a:t> = What the Program must provide</a:t>
            </a:r>
            <a:endParaRPr sz="3200" dirty="0">
              <a:solidFill>
                <a:schemeClr val="dk1"/>
              </a:solidFill>
              <a:latin typeface="+mn-lt"/>
            </a:endParaRPr>
          </a:p>
          <a:p>
            <a:pPr marL="5662613" lvl="0" indent="-5257800" algn="l" rtl="0">
              <a:lnSpc>
                <a:spcPct val="100000"/>
              </a:lnSpc>
              <a:spcBef>
                <a:spcPts val="0"/>
              </a:spcBef>
              <a:spcAft>
                <a:spcPts val="0"/>
              </a:spcAft>
              <a:buNone/>
            </a:pPr>
            <a:r>
              <a:rPr lang="en-US" sz="3200" i="1" dirty="0">
                <a:solidFill>
                  <a:schemeClr val="dk1"/>
                </a:solidFill>
                <a:latin typeface="+mn-lt"/>
              </a:rPr>
              <a:t>Performance Expectations</a:t>
            </a:r>
            <a:r>
              <a:rPr lang="en-US" sz="3200" dirty="0">
                <a:solidFill>
                  <a:schemeClr val="dk1"/>
                </a:solidFill>
                <a:latin typeface="+mn-lt"/>
              </a:rPr>
              <a:t> = What candidates must demonstrate (and Programs must assess)</a:t>
            </a:r>
            <a:endParaRPr sz="3200" dirty="0">
              <a:solidFill>
                <a:schemeClr val="dk1"/>
              </a:solidFill>
              <a:latin typeface="+mn-lt"/>
            </a:endParaRPr>
          </a:p>
          <a:p>
            <a:pPr marL="0" lvl="0" indent="0" algn="l" rtl="0">
              <a:spcBef>
                <a:spcPts val="1200"/>
              </a:spcBef>
              <a:spcAft>
                <a:spcPts val="200"/>
              </a:spcAft>
              <a:buNone/>
            </a:pPr>
            <a:endParaRPr dirty="0"/>
          </a:p>
        </p:txBody>
      </p:sp>
      <p:sp>
        <p:nvSpPr>
          <p:cNvPr id="200" name="Google Shape;200;g7be40dc00c_1_17"/>
          <p:cNvSpPr txBox="1">
            <a:spLocks noGrp="1"/>
          </p:cNvSpPr>
          <p:nvPr>
            <p:ph type="sldNum" idx="12"/>
          </p:nvPr>
        </p:nvSpPr>
        <p:spPr>
          <a:xfrm>
            <a:off x="9900458" y="6459785"/>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C7B32-998F-4AD4-BC27-2191721D9AE7}"/>
              </a:ext>
            </a:extLst>
          </p:cNvPr>
          <p:cNvSpPr>
            <a:spLocks noGrp="1"/>
          </p:cNvSpPr>
          <p:nvPr>
            <p:ph type="title"/>
          </p:nvPr>
        </p:nvSpPr>
        <p:spPr>
          <a:xfrm>
            <a:off x="1097280" y="712694"/>
            <a:ext cx="10058400" cy="1024666"/>
          </a:xfrm>
        </p:spPr>
        <p:txBody>
          <a:bodyPr>
            <a:noAutofit/>
          </a:bodyPr>
          <a:lstStyle/>
          <a:p>
            <a:pPr algn="ctr"/>
            <a:br>
              <a:rPr lang="nn-NO" sz="4000" dirty="0">
                <a:latin typeface="Arial" panose="020B0604020202020204" pitchFamily="34" charset="0"/>
                <a:cs typeface="Arial" panose="020B0604020202020204" pitchFamily="34" charset="0"/>
              </a:rPr>
            </a:br>
            <a:br>
              <a:rPr lang="nn-NO" sz="4000" dirty="0">
                <a:latin typeface="Arial" panose="020B0604020202020204" pitchFamily="34" charset="0"/>
                <a:cs typeface="Arial" panose="020B0604020202020204" pitchFamily="34" charset="0"/>
              </a:rPr>
            </a:br>
            <a:br>
              <a:rPr lang="nn-NO" sz="4000" dirty="0">
                <a:latin typeface="Arial" panose="020B0604020202020204" pitchFamily="34" charset="0"/>
                <a:cs typeface="Arial" panose="020B0604020202020204" pitchFamily="34" charset="0"/>
              </a:rPr>
            </a:br>
            <a:r>
              <a:rPr lang="nn-NO" sz="4000" dirty="0">
                <a:latin typeface="Arial" panose="020B0604020202020204" pitchFamily="34" charset="0"/>
                <a:cs typeface="Arial" panose="020B0604020202020204" pitchFamily="34" charset="0"/>
              </a:rPr>
              <a:t>PPSSP Program Standards 1, 2 &amp; 3</a:t>
            </a:r>
            <a:endParaRPr lang="en-US" sz="4000"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6C529954-105B-4585-92FF-C80781A43883}"/>
              </a:ext>
            </a:extLst>
          </p:cNvPr>
          <p:cNvSpPr>
            <a:spLocks noGrp="1"/>
          </p:cNvSpPr>
          <p:nvPr>
            <p:ph type="body" idx="1"/>
          </p:nvPr>
        </p:nvSpPr>
        <p:spPr/>
        <p:txBody>
          <a:bodyPr>
            <a:normAutofit fontScale="70000" lnSpcReduction="20000"/>
          </a:bodyPr>
          <a:lstStyle/>
          <a:p>
            <a:r>
              <a:rPr lang="en-US" dirty="0">
                <a:latin typeface="+mn-lt"/>
              </a:rPr>
              <a:t>Standards 1 - 3 provide clear expectations regarding Programmatic requirements for:</a:t>
            </a:r>
          </a:p>
          <a:p>
            <a:r>
              <a:rPr lang="en-US" dirty="0">
                <a:latin typeface="+mn-lt"/>
              </a:rPr>
              <a:t>      </a:t>
            </a:r>
          </a:p>
          <a:p>
            <a:r>
              <a:rPr lang="en-US" u="sng" dirty="0">
                <a:latin typeface="+mn-lt"/>
              </a:rPr>
              <a:t>Standard 1</a:t>
            </a:r>
            <a:r>
              <a:rPr lang="en-US" dirty="0">
                <a:latin typeface="+mn-lt"/>
              </a:rPr>
              <a:t> - Program Philosophy (Grounded within Pupil Personnel Services)</a:t>
            </a:r>
          </a:p>
          <a:p>
            <a:r>
              <a:rPr lang="en-US" u="sng" dirty="0">
                <a:latin typeface="+mn-lt"/>
              </a:rPr>
              <a:t>Standard 2</a:t>
            </a:r>
            <a:r>
              <a:rPr lang="en-US" dirty="0">
                <a:latin typeface="+mn-lt"/>
              </a:rPr>
              <a:t> - Coursework and Clinical Practice to meet all Performance Expectations </a:t>
            </a:r>
          </a:p>
          <a:p>
            <a:r>
              <a:rPr lang="en-US" dirty="0">
                <a:latin typeface="+mn-lt"/>
              </a:rPr>
              <a:t>                     Developmentally grounded Pedagogy</a:t>
            </a:r>
          </a:p>
          <a:p>
            <a:r>
              <a:rPr lang="en-US" u="sng" dirty="0">
                <a:latin typeface="+mn-lt"/>
              </a:rPr>
              <a:t>Standard 3</a:t>
            </a:r>
            <a:r>
              <a:rPr lang="en-US" dirty="0">
                <a:latin typeface="+mn-lt"/>
              </a:rPr>
              <a:t> - Qualified Faculty and Supervisors</a:t>
            </a:r>
          </a:p>
          <a:p>
            <a:r>
              <a:rPr lang="en-US" dirty="0">
                <a:latin typeface="+mn-lt"/>
              </a:rPr>
              <a:t>                      Supervision, Candidate Support  and Evaluation</a:t>
            </a:r>
          </a:p>
          <a:p>
            <a:endParaRPr lang="en-US" dirty="0"/>
          </a:p>
        </p:txBody>
      </p:sp>
      <p:sp>
        <p:nvSpPr>
          <p:cNvPr id="4" name="Slide Number Placeholder 3">
            <a:extLst>
              <a:ext uri="{FF2B5EF4-FFF2-40B4-BE49-F238E27FC236}">
                <a16:creationId xmlns:a16="http://schemas.microsoft.com/office/drawing/2014/main" id="{DD222544-55C4-4B00-A551-5383E60A772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4241126956"/>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g7be4ad7ae5_0_8"/>
          <p:cNvSpPr txBox="1">
            <a:spLocks noGrp="1"/>
          </p:cNvSpPr>
          <p:nvPr>
            <p:ph type="title"/>
          </p:nvPr>
        </p:nvSpPr>
        <p:spPr>
          <a:xfrm>
            <a:off x="1097280" y="286603"/>
            <a:ext cx="10058400" cy="14508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sz="4400" dirty="0"/>
              <a:t>PPSSP Program Standard 4 - Clinical Practice</a:t>
            </a:r>
            <a:endParaRPr sz="4400" dirty="0"/>
          </a:p>
        </p:txBody>
      </p:sp>
      <p:sp>
        <p:nvSpPr>
          <p:cNvPr id="217" name="Google Shape;217;g7be4ad7ae5_0_8"/>
          <p:cNvSpPr txBox="1">
            <a:spLocks noGrp="1"/>
          </p:cNvSpPr>
          <p:nvPr>
            <p:ph type="body" idx="2"/>
          </p:nvPr>
        </p:nvSpPr>
        <p:spPr>
          <a:xfrm>
            <a:off x="660200" y="1737403"/>
            <a:ext cx="11154264" cy="4373697"/>
          </a:xfrm>
          <a:prstGeom prst="rect">
            <a:avLst/>
          </a:prstGeom>
        </p:spPr>
        <p:txBody>
          <a:bodyPr spcFirstLastPara="1" wrap="square" lIns="0" tIns="45700" rIns="0" bIns="45700" anchor="t" anchorCtr="0">
            <a:noAutofit/>
          </a:bodyPr>
          <a:lstStyle/>
          <a:p>
            <a:pPr marL="0" lvl="0" indent="0" algn="l" rtl="0">
              <a:lnSpc>
                <a:spcPct val="100000"/>
              </a:lnSpc>
              <a:spcBef>
                <a:spcPts val="0"/>
              </a:spcBef>
              <a:spcAft>
                <a:spcPts val="0"/>
              </a:spcAft>
              <a:buNone/>
            </a:pPr>
            <a:r>
              <a:rPr lang="en-US" sz="3200" dirty="0">
                <a:solidFill>
                  <a:schemeClr val="dk1"/>
                </a:solidFill>
                <a:latin typeface="+mn-lt"/>
              </a:rPr>
              <a:t>Program Standard 4A - </a:t>
            </a:r>
            <a:r>
              <a:rPr lang="en-US" sz="3200" dirty="0" err="1">
                <a:solidFill>
                  <a:schemeClr val="dk1"/>
                </a:solidFill>
                <a:latin typeface="+mn-lt"/>
              </a:rPr>
              <a:t>Practica</a:t>
            </a:r>
            <a:endParaRPr sz="3200" dirty="0">
              <a:solidFill>
                <a:schemeClr val="dk1"/>
              </a:solidFill>
              <a:latin typeface="+mn-lt"/>
            </a:endParaRPr>
          </a:p>
          <a:p>
            <a:pPr marL="0" lvl="0" indent="0" algn="l" rtl="0">
              <a:lnSpc>
                <a:spcPct val="100000"/>
              </a:lnSpc>
              <a:spcBef>
                <a:spcPts val="0"/>
              </a:spcBef>
              <a:spcAft>
                <a:spcPts val="0"/>
              </a:spcAft>
              <a:buNone/>
            </a:pPr>
            <a:r>
              <a:rPr lang="en-US" sz="3200" dirty="0">
                <a:solidFill>
                  <a:schemeClr val="dk1"/>
                </a:solidFill>
                <a:latin typeface="+mn-lt"/>
              </a:rPr>
              <a:t>	</a:t>
            </a:r>
            <a:r>
              <a:rPr lang="en-US" sz="3200" u="sng" dirty="0">
                <a:solidFill>
                  <a:schemeClr val="dk1"/>
                </a:solidFill>
                <a:latin typeface="+mn-lt"/>
              </a:rPr>
              <a:t>Simplification of hourly requirements </a:t>
            </a:r>
            <a:endParaRPr sz="3200" u="sng" dirty="0">
              <a:solidFill>
                <a:schemeClr val="dk1"/>
              </a:solidFill>
              <a:latin typeface="+mn-lt"/>
            </a:endParaRPr>
          </a:p>
          <a:p>
            <a:pPr marL="976313" lvl="0" indent="-290513" algn="l" rtl="0">
              <a:lnSpc>
                <a:spcPct val="100000"/>
              </a:lnSpc>
              <a:spcAft>
                <a:spcPts val="0"/>
              </a:spcAft>
              <a:buFont typeface="+mj-lt"/>
              <a:buAutoNum type="arabicPeriod"/>
              <a:tabLst>
                <a:tab pos="976313" algn="l"/>
              </a:tabLst>
            </a:pPr>
            <a:r>
              <a:rPr lang="en-US" sz="3200" dirty="0">
                <a:solidFill>
                  <a:schemeClr val="dk1"/>
                </a:solidFill>
                <a:latin typeface="+mn-lt"/>
              </a:rPr>
              <a:t>450 hours of Preschool - Grade 12 experience</a:t>
            </a:r>
            <a:endParaRPr sz="3200" dirty="0">
              <a:solidFill>
                <a:schemeClr val="dk1"/>
              </a:solidFill>
              <a:latin typeface="+mn-lt"/>
            </a:endParaRPr>
          </a:p>
          <a:p>
            <a:pPr marL="976313" lvl="0" indent="-290513" algn="l" rtl="0">
              <a:lnSpc>
                <a:spcPct val="100000"/>
              </a:lnSpc>
              <a:spcAft>
                <a:spcPts val="0"/>
              </a:spcAft>
              <a:buFont typeface="+mj-lt"/>
              <a:buAutoNum type="arabicPeriod"/>
              <a:tabLst>
                <a:tab pos="976313" algn="l"/>
              </a:tabLst>
            </a:pPr>
            <a:r>
              <a:rPr lang="en-US" sz="3200" dirty="0">
                <a:solidFill>
                  <a:schemeClr val="dk1"/>
                </a:solidFill>
                <a:latin typeface="+mn-lt"/>
              </a:rPr>
              <a:t>300 hours minimum in P-12 school settings</a:t>
            </a:r>
            <a:endParaRPr sz="3200" dirty="0">
              <a:solidFill>
                <a:schemeClr val="dk1"/>
              </a:solidFill>
              <a:latin typeface="+mn-lt"/>
            </a:endParaRPr>
          </a:p>
          <a:p>
            <a:pPr marL="976313" lvl="0" indent="-290513" algn="l" rtl="0">
              <a:lnSpc>
                <a:spcPct val="100000"/>
              </a:lnSpc>
              <a:spcAft>
                <a:spcPts val="0"/>
              </a:spcAft>
              <a:buFont typeface="+mj-lt"/>
              <a:buAutoNum type="arabicPeriod"/>
              <a:tabLst>
                <a:tab pos="976313" algn="l"/>
              </a:tabLst>
            </a:pPr>
            <a:r>
              <a:rPr lang="en-US" sz="3200" dirty="0">
                <a:solidFill>
                  <a:schemeClr val="dk1"/>
                </a:solidFill>
                <a:latin typeface="+mn-lt"/>
              </a:rPr>
              <a:t>150 hours maximum in clinic or community settings</a:t>
            </a:r>
            <a:endParaRPr sz="3200" dirty="0">
              <a:solidFill>
                <a:schemeClr val="dk1"/>
              </a:solidFill>
              <a:latin typeface="+mn-lt"/>
            </a:endParaRPr>
          </a:p>
          <a:p>
            <a:pPr marL="976313" lvl="0" indent="-290513" algn="l" rtl="0">
              <a:lnSpc>
                <a:spcPct val="100000"/>
              </a:lnSpc>
              <a:spcAft>
                <a:spcPts val="0"/>
              </a:spcAft>
              <a:buFont typeface="+mj-lt"/>
              <a:buAutoNum type="arabicPeriod"/>
              <a:tabLst>
                <a:tab pos="976313" algn="l"/>
              </a:tabLst>
            </a:pPr>
            <a:r>
              <a:rPr lang="en-US" sz="3200" dirty="0" err="1">
                <a:solidFill>
                  <a:schemeClr val="dk1"/>
                </a:solidFill>
                <a:latin typeface="+mn-lt"/>
              </a:rPr>
              <a:t>Practica</a:t>
            </a:r>
            <a:r>
              <a:rPr lang="en-US" sz="3200" dirty="0">
                <a:solidFill>
                  <a:schemeClr val="dk1"/>
                </a:solidFill>
                <a:latin typeface="+mn-lt"/>
              </a:rPr>
              <a:t> must include all areas of Performance Expectations</a:t>
            </a:r>
            <a:endParaRPr sz="3200" dirty="0">
              <a:solidFill>
                <a:schemeClr val="dk1"/>
              </a:solidFill>
              <a:latin typeface="+mn-lt"/>
            </a:endParaRPr>
          </a:p>
          <a:p>
            <a:pPr marL="0" lvl="0" indent="0" algn="l" rtl="0">
              <a:lnSpc>
                <a:spcPct val="100000"/>
              </a:lnSpc>
              <a:spcBef>
                <a:spcPts val="0"/>
              </a:spcBef>
              <a:spcAft>
                <a:spcPts val="0"/>
              </a:spcAft>
              <a:buNone/>
            </a:pPr>
            <a:endParaRPr sz="3200" dirty="0">
              <a:solidFill>
                <a:schemeClr val="dk1"/>
              </a:solidFill>
            </a:endParaRPr>
          </a:p>
          <a:p>
            <a:pPr marL="0" lvl="0" indent="0" algn="l" rtl="0">
              <a:lnSpc>
                <a:spcPct val="100000"/>
              </a:lnSpc>
              <a:spcBef>
                <a:spcPts val="0"/>
              </a:spcBef>
              <a:spcAft>
                <a:spcPts val="0"/>
              </a:spcAft>
              <a:buNone/>
            </a:pPr>
            <a:endParaRPr sz="3200" dirty="0">
              <a:solidFill>
                <a:schemeClr val="dk1"/>
              </a:solidFill>
            </a:endParaRPr>
          </a:p>
          <a:p>
            <a:pPr marL="0" lvl="0" indent="0" algn="l" rtl="0">
              <a:lnSpc>
                <a:spcPct val="100000"/>
              </a:lnSpc>
              <a:spcBef>
                <a:spcPts val="0"/>
              </a:spcBef>
              <a:spcAft>
                <a:spcPts val="0"/>
              </a:spcAft>
              <a:buNone/>
            </a:pPr>
            <a:endParaRPr sz="3200" dirty="0">
              <a:solidFill>
                <a:schemeClr val="dk1"/>
              </a:solidFill>
            </a:endParaRPr>
          </a:p>
          <a:p>
            <a:pPr marL="0" lvl="0" indent="0" algn="l" rtl="0">
              <a:spcBef>
                <a:spcPts val="1200"/>
              </a:spcBef>
              <a:spcAft>
                <a:spcPts val="200"/>
              </a:spcAft>
              <a:buNone/>
            </a:pPr>
            <a:endParaRPr dirty="0"/>
          </a:p>
        </p:txBody>
      </p:sp>
      <p:sp>
        <p:nvSpPr>
          <p:cNvPr id="218" name="Google Shape;218;g7be4ad7ae5_0_8"/>
          <p:cNvSpPr txBox="1">
            <a:spLocks noGrp="1"/>
          </p:cNvSpPr>
          <p:nvPr>
            <p:ph type="sldNum" idx="12"/>
          </p:nvPr>
        </p:nvSpPr>
        <p:spPr>
          <a:xfrm>
            <a:off x="9900458" y="6459785"/>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g7be4ad7ae5_0_24"/>
          <p:cNvSpPr txBox="1">
            <a:spLocks noGrp="1"/>
          </p:cNvSpPr>
          <p:nvPr>
            <p:ph type="title"/>
          </p:nvPr>
        </p:nvSpPr>
        <p:spPr>
          <a:xfrm>
            <a:off x="1097280" y="286603"/>
            <a:ext cx="10058400" cy="14508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dirty="0"/>
              <a:t>PPSSP Program Standard 4 - Clinical Practice</a:t>
            </a:r>
            <a:endParaRPr dirty="0"/>
          </a:p>
        </p:txBody>
      </p:sp>
      <p:sp>
        <p:nvSpPr>
          <p:cNvPr id="226" name="Google Shape;226;g7be4ad7ae5_0_24"/>
          <p:cNvSpPr txBox="1">
            <a:spLocks noGrp="1"/>
          </p:cNvSpPr>
          <p:nvPr>
            <p:ph type="body" idx="2"/>
          </p:nvPr>
        </p:nvSpPr>
        <p:spPr>
          <a:xfrm>
            <a:off x="660199" y="2064700"/>
            <a:ext cx="10894491" cy="4046400"/>
          </a:xfrm>
          <a:prstGeom prst="rect">
            <a:avLst/>
          </a:prstGeom>
        </p:spPr>
        <p:txBody>
          <a:bodyPr spcFirstLastPara="1" wrap="square" lIns="0" tIns="45700" rIns="0" bIns="45700" anchor="t" anchorCtr="0">
            <a:noAutofit/>
          </a:bodyPr>
          <a:lstStyle/>
          <a:p>
            <a:pPr marL="0" lvl="0" indent="0" algn="l" rtl="0">
              <a:lnSpc>
                <a:spcPct val="100000"/>
              </a:lnSpc>
              <a:spcBef>
                <a:spcPts val="0"/>
              </a:spcBef>
              <a:spcAft>
                <a:spcPts val="0"/>
              </a:spcAft>
              <a:buNone/>
            </a:pPr>
            <a:r>
              <a:rPr lang="en-US" sz="3200" u="sng" dirty="0">
                <a:solidFill>
                  <a:schemeClr val="dk1"/>
                </a:solidFill>
                <a:latin typeface="+mn-lt"/>
              </a:rPr>
              <a:t>Program Standard 4B - Internship or Culminating Field Experience</a:t>
            </a:r>
            <a:endParaRPr sz="3200" u="sng" dirty="0">
              <a:solidFill>
                <a:schemeClr val="dk1"/>
              </a:solidFill>
              <a:latin typeface="+mn-lt"/>
            </a:endParaRPr>
          </a:p>
          <a:p>
            <a:pPr marL="1143000" indent="-457200">
              <a:lnSpc>
                <a:spcPct val="100000"/>
              </a:lnSpc>
              <a:spcBef>
                <a:spcPts val="600"/>
              </a:spcBef>
              <a:buFont typeface="Wingdings" panose="05000000000000000000" pitchFamily="2" charset="2"/>
              <a:buChar char="§"/>
              <a:tabLst>
                <a:tab pos="1143000" algn="l"/>
              </a:tabLst>
            </a:pPr>
            <a:r>
              <a:rPr lang="en-US" sz="3200" dirty="0">
                <a:solidFill>
                  <a:schemeClr val="dk1"/>
                </a:solidFill>
                <a:latin typeface="+mn-lt"/>
              </a:rPr>
              <a:t>Elimination of any reference to an Intern Credential within the Program Standard</a:t>
            </a:r>
            <a:endParaRPr sz="3200" dirty="0">
              <a:solidFill>
                <a:schemeClr val="dk1"/>
              </a:solidFill>
              <a:latin typeface="+mn-lt"/>
            </a:endParaRPr>
          </a:p>
          <a:p>
            <a:pPr marL="1143000" indent="-457200">
              <a:lnSpc>
                <a:spcPct val="100000"/>
              </a:lnSpc>
              <a:spcBef>
                <a:spcPts val="600"/>
              </a:spcBef>
              <a:buFont typeface="Wingdings" panose="05000000000000000000" pitchFamily="2" charset="2"/>
              <a:buChar char="§"/>
              <a:tabLst>
                <a:tab pos="1143000" algn="l"/>
              </a:tabLst>
            </a:pPr>
            <a:r>
              <a:rPr lang="en-US" sz="3200" dirty="0">
                <a:solidFill>
                  <a:schemeClr val="dk1"/>
                </a:solidFill>
                <a:latin typeface="+mn-lt"/>
              </a:rPr>
              <a:t>The Intern Credential or Option is referenced in Precondition 3, germane to all PPS disciplines and is authorized by Educ. Code Sections 44450 - 44468</a:t>
            </a:r>
            <a:endParaRPr sz="3200" dirty="0">
              <a:solidFill>
                <a:schemeClr val="dk1"/>
              </a:solidFill>
              <a:latin typeface="+mn-lt"/>
            </a:endParaRPr>
          </a:p>
          <a:p>
            <a:pPr marL="0" lvl="0" indent="0" algn="l" rtl="0">
              <a:lnSpc>
                <a:spcPct val="100000"/>
              </a:lnSpc>
              <a:spcBef>
                <a:spcPts val="0"/>
              </a:spcBef>
              <a:spcAft>
                <a:spcPts val="0"/>
              </a:spcAft>
              <a:buNone/>
            </a:pPr>
            <a:endParaRPr sz="3200" dirty="0">
              <a:solidFill>
                <a:schemeClr val="dk1"/>
              </a:solidFill>
            </a:endParaRPr>
          </a:p>
          <a:p>
            <a:pPr marL="0" lvl="0" indent="0" algn="l" rtl="0">
              <a:lnSpc>
                <a:spcPct val="100000"/>
              </a:lnSpc>
              <a:spcBef>
                <a:spcPts val="0"/>
              </a:spcBef>
              <a:spcAft>
                <a:spcPts val="0"/>
              </a:spcAft>
              <a:buNone/>
            </a:pPr>
            <a:endParaRPr sz="3200" dirty="0">
              <a:solidFill>
                <a:schemeClr val="dk1"/>
              </a:solidFill>
            </a:endParaRPr>
          </a:p>
          <a:p>
            <a:pPr marL="0" lvl="0" indent="0" algn="l" rtl="0">
              <a:lnSpc>
                <a:spcPct val="100000"/>
              </a:lnSpc>
              <a:spcBef>
                <a:spcPts val="0"/>
              </a:spcBef>
              <a:spcAft>
                <a:spcPts val="0"/>
              </a:spcAft>
              <a:buNone/>
            </a:pPr>
            <a:endParaRPr sz="3200" dirty="0">
              <a:solidFill>
                <a:schemeClr val="dk1"/>
              </a:solidFill>
            </a:endParaRPr>
          </a:p>
          <a:p>
            <a:pPr marL="0" lvl="0" indent="0" algn="l" rtl="0">
              <a:lnSpc>
                <a:spcPct val="100000"/>
              </a:lnSpc>
              <a:spcBef>
                <a:spcPts val="0"/>
              </a:spcBef>
              <a:spcAft>
                <a:spcPts val="0"/>
              </a:spcAft>
              <a:buNone/>
            </a:pPr>
            <a:endParaRPr sz="3200" dirty="0">
              <a:solidFill>
                <a:schemeClr val="dk1"/>
              </a:solidFill>
            </a:endParaRPr>
          </a:p>
          <a:p>
            <a:pPr marL="0" lvl="0" indent="0" algn="l" rtl="0">
              <a:lnSpc>
                <a:spcPct val="100000"/>
              </a:lnSpc>
              <a:spcBef>
                <a:spcPts val="0"/>
              </a:spcBef>
              <a:spcAft>
                <a:spcPts val="0"/>
              </a:spcAft>
              <a:buNone/>
            </a:pPr>
            <a:endParaRPr sz="3200" dirty="0">
              <a:solidFill>
                <a:schemeClr val="dk1"/>
              </a:solidFill>
            </a:endParaRPr>
          </a:p>
          <a:p>
            <a:pPr marL="0" lvl="0" indent="0" algn="l" rtl="0">
              <a:lnSpc>
                <a:spcPct val="100000"/>
              </a:lnSpc>
              <a:spcBef>
                <a:spcPts val="0"/>
              </a:spcBef>
              <a:spcAft>
                <a:spcPts val="0"/>
              </a:spcAft>
              <a:buNone/>
            </a:pPr>
            <a:endParaRPr sz="3200" dirty="0">
              <a:solidFill>
                <a:schemeClr val="dk1"/>
              </a:solidFill>
            </a:endParaRPr>
          </a:p>
          <a:p>
            <a:pPr marL="0" lvl="0" indent="0" algn="l" rtl="0">
              <a:spcBef>
                <a:spcPts val="1200"/>
              </a:spcBef>
              <a:spcAft>
                <a:spcPts val="200"/>
              </a:spcAft>
              <a:buNone/>
            </a:pPr>
            <a:endParaRPr dirty="0"/>
          </a:p>
        </p:txBody>
      </p:sp>
      <p:sp>
        <p:nvSpPr>
          <p:cNvPr id="227" name="Google Shape;227;g7be4ad7ae5_0_24"/>
          <p:cNvSpPr txBox="1">
            <a:spLocks noGrp="1"/>
          </p:cNvSpPr>
          <p:nvPr>
            <p:ph type="sldNum" idx="12"/>
          </p:nvPr>
        </p:nvSpPr>
        <p:spPr>
          <a:xfrm>
            <a:off x="9900458" y="6459785"/>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D7DF2-901D-467D-92D8-C2DD4013CB4D}"/>
              </a:ext>
            </a:extLst>
          </p:cNvPr>
          <p:cNvSpPr>
            <a:spLocks noGrp="1"/>
          </p:cNvSpPr>
          <p:nvPr>
            <p:ph type="title"/>
          </p:nvPr>
        </p:nvSpPr>
        <p:spPr/>
        <p:txBody>
          <a:bodyPr>
            <a:normAutofit fontScale="90000"/>
          </a:bodyPr>
          <a:lstStyle/>
          <a:p>
            <a:pPr algn="ctr"/>
            <a:r>
              <a:rPr lang="en-US" b="1" dirty="0">
                <a:latin typeface="+mj-lt"/>
                <a:ea typeface="Verdana" panose="020B0604030504040204" pitchFamily="34" charset="0"/>
              </a:rPr>
              <a:t>PPSSP Program Standard 4B</a:t>
            </a:r>
            <a:br>
              <a:rPr lang="en-US" b="1" dirty="0">
                <a:latin typeface="Verdana" panose="020B0604030504040204" pitchFamily="34" charset="0"/>
                <a:ea typeface="Verdana" panose="020B0604030504040204" pitchFamily="34" charset="0"/>
              </a:rPr>
            </a:br>
            <a:endParaRPr lang="en-US" dirty="0"/>
          </a:p>
        </p:txBody>
      </p:sp>
      <p:sp>
        <p:nvSpPr>
          <p:cNvPr id="3" name="Text Placeholder 2">
            <a:extLst>
              <a:ext uri="{FF2B5EF4-FFF2-40B4-BE49-F238E27FC236}">
                <a16:creationId xmlns:a16="http://schemas.microsoft.com/office/drawing/2014/main" id="{E2208C35-0471-4344-8A83-9373BE6C31A2}"/>
              </a:ext>
            </a:extLst>
          </p:cNvPr>
          <p:cNvSpPr>
            <a:spLocks noGrp="1"/>
          </p:cNvSpPr>
          <p:nvPr>
            <p:ph type="body" idx="1"/>
          </p:nvPr>
        </p:nvSpPr>
        <p:spPr/>
        <p:txBody>
          <a:bodyPr>
            <a:normAutofit fontScale="92500" lnSpcReduction="10000"/>
          </a:bodyPr>
          <a:lstStyle/>
          <a:p>
            <a:pPr algn="ctr"/>
            <a:r>
              <a:rPr lang="en-US" u="sng" dirty="0">
                <a:latin typeface="+mj-lt"/>
              </a:rPr>
              <a:t>Internship or Culminating Field Experience </a:t>
            </a:r>
          </a:p>
          <a:p>
            <a:pPr>
              <a:buFont typeface="Wingdings" panose="05000000000000000000" pitchFamily="2" charset="2"/>
              <a:buChar char="§"/>
              <a:tabLst>
                <a:tab pos="457200" algn="l"/>
              </a:tabLst>
            </a:pPr>
            <a:r>
              <a:rPr lang="en-US" dirty="0">
                <a:latin typeface="+mj-lt"/>
              </a:rPr>
              <a:t>1,200 hours minimum, over no more than 2 consecutive years</a:t>
            </a:r>
          </a:p>
          <a:p>
            <a:pPr>
              <a:buFont typeface="Wingdings" panose="05000000000000000000" pitchFamily="2" charset="2"/>
              <a:buChar char="§"/>
              <a:tabLst>
                <a:tab pos="457200" algn="l"/>
              </a:tabLst>
            </a:pPr>
            <a:r>
              <a:rPr lang="en-US" dirty="0">
                <a:latin typeface="+mj-lt"/>
              </a:rPr>
              <a:t>1,000 hours minimum in a P-12 school setting</a:t>
            </a:r>
          </a:p>
          <a:p>
            <a:pPr>
              <a:buFont typeface="Wingdings" panose="05000000000000000000" pitchFamily="2" charset="2"/>
              <a:buChar char="§"/>
              <a:tabLst>
                <a:tab pos="457200" algn="l"/>
              </a:tabLst>
            </a:pPr>
            <a:r>
              <a:rPr lang="en-US" dirty="0">
                <a:latin typeface="+mj-lt"/>
              </a:rPr>
              <a:t>Candidates wishing to earn a Child Welfare &amp; Attendance (CWA) Authorization must complete 150 hours of field experience in ALL domains of CWA practice</a:t>
            </a:r>
          </a:p>
          <a:p>
            <a:endParaRPr lang="en-US" dirty="0"/>
          </a:p>
        </p:txBody>
      </p:sp>
      <p:sp>
        <p:nvSpPr>
          <p:cNvPr id="4" name="Slide Number Placeholder 3">
            <a:extLst>
              <a:ext uri="{FF2B5EF4-FFF2-40B4-BE49-F238E27FC236}">
                <a16:creationId xmlns:a16="http://schemas.microsoft.com/office/drawing/2014/main" id="{8BB2258E-2AD5-4F6A-9C00-0E2F0EB43BD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17</a:t>
            </a:fld>
            <a:endParaRPr lang="en-US"/>
          </a:p>
        </p:txBody>
      </p:sp>
    </p:spTree>
    <p:extLst>
      <p:ext uri="{BB962C8B-B14F-4D97-AF65-F5344CB8AC3E}">
        <p14:creationId xmlns:p14="http://schemas.microsoft.com/office/powerpoint/2010/main" val="921237545"/>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g7be4ad7ae5_0_32"/>
          <p:cNvSpPr txBox="1">
            <a:spLocks noGrp="1"/>
          </p:cNvSpPr>
          <p:nvPr>
            <p:ph type="title"/>
          </p:nvPr>
        </p:nvSpPr>
        <p:spPr>
          <a:xfrm>
            <a:off x="1097280" y="286603"/>
            <a:ext cx="10058400" cy="14508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dirty="0"/>
              <a:t>PPSSP Program Standard 4B - Intern Option</a:t>
            </a:r>
            <a:endParaRPr dirty="0"/>
          </a:p>
        </p:txBody>
      </p:sp>
      <p:sp>
        <p:nvSpPr>
          <p:cNvPr id="244" name="Google Shape;244;g7be4ad7ae5_0_32"/>
          <p:cNvSpPr txBox="1">
            <a:spLocks noGrp="1"/>
          </p:cNvSpPr>
          <p:nvPr>
            <p:ph type="body" idx="2"/>
          </p:nvPr>
        </p:nvSpPr>
        <p:spPr>
          <a:xfrm>
            <a:off x="1028700" y="2524124"/>
            <a:ext cx="9689900" cy="3586975"/>
          </a:xfrm>
          <a:prstGeom prst="rect">
            <a:avLst/>
          </a:prstGeom>
        </p:spPr>
        <p:txBody>
          <a:bodyPr spcFirstLastPara="1" wrap="square" lIns="0" tIns="45700" rIns="0" bIns="45700" anchor="t" anchorCtr="0">
            <a:noAutofit/>
          </a:bodyPr>
          <a:lstStyle/>
          <a:p>
            <a:pPr marL="0" lvl="0" indent="0" algn="l" rtl="0">
              <a:lnSpc>
                <a:spcPct val="100000"/>
              </a:lnSpc>
              <a:spcBef>
                <a:spcPts val="0"/>
              </a:spcBef>
              <a:spcAft>
                <a:spcPts val="0"/>
              </a:spcAft>
              <a:buNone/>
            </a:pPr>
            <a:r>
              <a:rPr lang="en-US" sz="3200" i="1" dirty="0">
                <a:solidFill>
                  <a:schemeClr val="dk1"/>
                </a:solidFill>
                <a:latin typeface="+mj-lt"/>
              </a:rPr>
              <a:t>Programs offering an Intern Option SHALL require each candidate to have completed sufficient coursework so that the candidate is ready for supervised practice in the field</a:t>
            </a:r>
            <a:r>
              <a:rPr lang="en-US" sz="3200" dirty="0">
                <a:solidFill>
                  <a:schemeClr val="dk1"/>
                </a:solidFill>
                <a:latin typeface="+mj-lt"/>
              </a:rPr>
              <a:t> (PPS Precondition 3).</a:t>
            </a:r>
            <a:endParaRPr sz="3200" dirty="0">
              <a:solidFill>
                <a:schemeClr val="dk1"/>
              </a:solidFill>
              <a:latin typeface="+mj-lt"/>
            </a:endParaRPr>
          </a:p>
          <a:p>
            <a:pPr marL="0" lvl="0" indent="0" algn="l" rtl="0">
              <a:lnSpc>
                <a:spcPct val="150000"/>
              </a:lnSpc>
              <a:spcBef>
                <a:spcPts val="0"/>
              </a:spcBef>
              <a:spcAft>
                <a:spcPts val="0"/>
              </a:spcAft>
              <a:buNone/>
            </a:pPr>
            <a:endParaRPr sz="3200" dirty="0">
              <a:solidFill>
                <a:schemeClr val="dk1"/>
              </a:solidFill>
            </a:endParaRPr>
          </a:p>
          <a:p>
            <a:pPr marL="0" lvl="0" indent="0" algn="l" rtl="0">
              <a:lnSpc>
                <a:spcPct val="150000"/>
              </a:lnSpc>
              <a:spcBef>
                <a:spcPts val="0"/>
              </a:spcBef>
              <a:spcAft>
                <a:spcPts val="0"/>
              </a:spcAft>
              <a:buNone/>
            </a:pPr>
            <a:endParaRPr sz="3200" dirty="0">
              <a:solidFill>
                <a:schemeClr val="dk1"/>
              </a:solidFill>
            </a:endParaRPr>
          </a:p>
          <a:p>
            <a:pPr marL="0" lvl="0" indent="0" algn="l" rtl="0">
              <a:lnSpc>
                <a:spcPct val="100000"/>
              </a:lnSpc>
              <a:spcBef>
                <a:spcPts val="0"/>
              </a:spcBef>
              <a:spcAft>
                <a:spcPts val="0"/>
              </a:spcAft>
              <a:buNone/>
            </a:pPr>
            <a:endParaRPr sz="3200" dirty="0">
              <a:solidFill>
                <a:schemeClr val="dk1"/>
              </a:solidFill>
            </a:endParaRPr>
          </a:p>
          <a:p>
            <a:pPr marL="0" lvl="0" indent="0" algn="l" rtl="0">
              <a:lnSpc>
                <a:spcPct val="100000"/>
              </a:lnSpc>
              <a:spcBef>
                <a:spcPts val="0"/>
              </a:spcBef>
              <a:spcAft>
                <a:spcPts val="0"/>
              </a:spcAft>
              <a:buNone/>
            </a:pPr>
            <a:endParaRPr sz="3200" dirty="0">
              <a:solidFill>
                <a:schemeClr val="dk1"/>
              </a:solidFill>
            </a:endParaRPr>
          </a:p>
          <a:p>
            <a:pPr marL="0" lvl="0" indent="0" algn="l" rtl="0">
              <a:spcBef>
                <a:spcPts val="1200"/>
              </a:spcBef>
              <a:spcAft>
                <a:spcPts val="200"/>
              </a:spcAft>
              <a:buNone/>
            </a:pPr>
            <a:endParaRPr dirty="0"/>
          </a:p>
        </p:txBody>
      </p:sp>
      <p:sp>
        <p:nvSpPr>
          <p:cNvPr id="245" name="Google Shape;245;g7be4ad7ae5_0_32"/>
          <p:cNvSpPr txBox="1">
            <a:spLocks noGrp="1"/>
          </p:cNvSpPr>
          <p:nvPr>
            <p:ph type="sldNum" idx="12"/>
          </p:nvPr>
        </p:nvSpPr>
        <p:spPr>
          <a:xfrm>
            <a:off x="9900458" y="6459785"/>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7be40dc00c_1_33"/>
          <p:cNvSpPr txBox="1">
            <a:spLocks noGrp="1"/>
          </p:cNvSpPr>
          <p:nvPr>
            <p:ph type="title"/>
          </p:nvPr>
        </p:nvSpPr>
        <p:spPr>
          <a:xfrm>
            <a:off x="714375" y="0"/>
            <a:ext cx="11039475" cy="2196059"/>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br>
              <a:rPr lang="en-US" sz="4400" dirty="0"/>
            </a:br>
            <a:r>
              <a:rPr lang="en-US" sz="4000" dirty="0"/>
              <a:t>PPSSP Performance Expectations (PEs)</a:t>
            </a:r>
            <a:endParaRPr sz="4000" dirty="0"/>
          </a:p>
          <a:p>
            <a:pPr marL="0" lvl="0" indent="0" algn="l" rtl="0">
              <a:spcBef>
                <a:spcPts val="0"/>
              </a:spcBef>
              <a:spcAft>
                <a:spcPts val="0"/>
              </a:spcAft>
              <a:buNone/>
            </a:pPr>
            <a:endParaRPr dirty="0"/>
          </a:p>
        </p:txBody>
      </p:sp>
      <p:sp>
        <p:nvSpPr>
          <p:cNvPr id="253" name="Google Shape;253;g7be40dc00c_1_33"/>
          <p:cNvSpPr txBox="1">
            <a:spLocks noGrp="1"/>
          </p:cNvSpPr>
          <p:nvPr>
            <p:ph type="body" idx="2"/>
          </p:nvPr>
        </p:nvSpPr>
        <p:spPr>
          <a:xfrm>
            <a:off x="1097230" y="1845725"/>
            <a:ext cx="10058400" cy="4023300"/>
          </a:xfrm>
          <a:prstGeom prst="rect">
            <a:avLst/>
          </a:prstGeom>
        </p:spPr>
        <p:txBody>
          <a:bodyPr spcFirstLastPara="1" wrap="square" lIns="0" tIns="45700" rIns="0" bIns="45700" anchor="t" anchorCtr="0">
            <a:noAutofit/>
          </a:bodyPr>
          <a:lstStyle/>
          <a:p>
            <a:pPr marL="0" lvl="0" indent="0" algn="l" rtl="0">
              <a:lnSpc>
                <a:spcPct val="100000"/>
              </a:lnSpc>
              <a:spcBef>
                <a:spcPts val="0"/>
              </a:spcBef>
              <a:spcAft>
                <a:spcPts val="0"/>
              </a:spcAft>
              <a:buNone/>
            </a:pPr>
            <a:r>
              <a:rPr lang="en-US" sz="3200" dirty="0">
                <a:solidFill>
                  <a:schemeClr val="dk1"/>
                </a:solidFill>
                <a:latin typeface="+mn-lt"/>
              </a:rPr>
              <a:t>School Psychology PEs are carefully aligned with the 10 Practice Domains contained in the NASP Practice Model and NASP Training Standards</a:t>
            </a:r>
            <a:endParaRPr sz="3200" dirty="0">
              <a:solidFill>
                <a:schemeClr val="dk1"/>
              </a:solidFill>
              <a:latin typeface="+mn-lt"/>
            </a:endParaRPr>
          </a:p>
          <a:p>
            <a:pPr marL="0" lvl="0" indent="0" algn="l" rtl="0">
              <a:lnSpc>
                <a:spcPct val="100000"/>
              </a:lnSpc>
              <a:spcBef>
                <a:spcPts val="0"/>
              </a:spcBef>
              <a:spcAft>
                <a:spcPts val="0"/>
              </a:spcAft>
              <a:buNone/>
            </a:pPr>
            <a:endParaRPr sz="3200" dirty="0">
              <a:solidFill>
                <a:schemeClr val="dk1"/>
              </a:solidFill>
              <a:latin typeface="+mn-lt"/>
            </a:endParaRPr>
          </a:p>
          <a:p>
            <a:pPr marL="0" lvl="0" indent="0" algn="l" rtl="0">
              <a:lnSpc>
                <a:spcPct val="100000"/>
              </a:lnSpc>
              <a:spcBef>
                <a:spcPts val="0"/>
              </a:spcBef>
              <a:spcAft>
                <a:spcPts val="0"/>
              </a:spcAft>
              <a:buNone/>
            </a:pPr>
            <a:r>
              <a:rPr lang="en-US" sz="3200" dirty="0">
                <a:solidFill>
                  <a:schemeClr val="dk1"/>
                </a:solidFill>
                <a:latin typeface="+mn-lt"/>
              </a:rPr>
              <a:t>SSPPEs reflect a significant updating of professional practices in all areas to address academic, behavioral and social-emotional outcomes for all children and youth</a:t>
            </a:r>
            <a:endParaRPr sz="3200" dirty="0">
              <a:solidFill>
                <a:schemeClr val="dk1"/>
              </a:solidFill>
              <a:latin typeface="+mn-lt"/>
            </a:endParaRPr>
          </a:p>
          <a:p>
            <a:pPr marL="384048" lvl="0" indent="0" algn="l" rtl="0">
              <a:lnSpc>
                <a:spcPct val="100000"/>
              </a:lnSpc>
              <a:spcBef>
                <a:spcPts val="0"/>
              </a:spcBef>
              <a:spcAft>
                <a:spcPts val="0"/>
              </a:spcAft>
              <a:buNone/>
            </a:pPr>
            <a:endParaRPr sz="3200" dirty="0">
              <a:solidFill>
                <a:schemeClr val="dk1"/>
              </a:solidFill>
              <a:latin typeface="+mn-lt"/>
            </a:endParaRPr>
          </a:p>
          <a:p>
            <a:pPr marL="0" lvl="0" indent="0" algn="l" rtl="0">
              <a:spcBef>
                <a:spcPts val="1200"/>
              </a:spcBef>
              <a:spcAft>
                <a:spcPts val="200"/>
              </a:spcAft>
              <a:buNone/>
            </a:pPr>
            <a:endParaRPr dirty="0"/>
          </a:p>
        </p:txBody>
      </p:sp>
      <p:sp>
        <p:nvSpPr>
          <p:cNvPr id="254" name="Google Shape;254;g7be40dc00c_1_33"/>
          <p:cNvSpPr txBox="1">
            <a:spLocks noGrp="1"/>
          </p:cNvSpPr>
          <p:nvPr>
            <p:ph type="sldNum" idx="12"/>
          </p:nvPr>
        </p:nvSpPr>
        <p:spPr>
          <a:xfrm>
            <a:off x="9900458" y="6459785"/>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5FA9D-7DAB-4009-98FF-2ED47000D300}"/>
              </a:ext>
            </a:extLst>
          </p:cNvPr>
          <p:cNvSpPr>
            <a:spLocks noGrp="1"/>
          </p:cNvSpPr>
          <p:nvPr>
            <p:ph type="title"/>
          </p:nvPr>
        </p:nvSpPr>
        <p:spPr/>
        <p:txBody>
          <a:bodyPr/>
          <a:lstStyle/>
          <a:p>
            <a:pPr algn="ctr"/>
            <a:r>
              <a:rPr lang="en-US" dirty="0"/>
              <a:t>Agenda</a:t>
            </a:r>
          </a:p>
        </p:txBody>
      </p:sp>
      <p:sp>
        <p:nvSpPr>
          <p:cNvPr id="3" name="Text Placeholder 2">
            <a:extLst>
              <a:ext uri="{FF2B5EF4-FFF2-40B4-BE49-F238E27FC236}">
                <a16:creationId xmlns:a16="http://schemas.microsoft.com/office/drawing/2014/main" id="{72F66DDF-C1A9-4852-8507-35339EE00161}"/>
              </a:ext>
            </a:extLst>
          </p:cNvPr>
          <p:cNvSpPr>
            <a:spLocks noGrp="1"/>
          </p:cNvSpPr>
          <p:nvPr>
            <p:ph type="body" idx="1"/>
          </p:nvPr>
        </p:nvSpPr>
        <p:spPr/>
        <p:txBody>
          <a:bodyPr>
            <a:normAutofit fontScale="70000" lnSpcReduction="20000"/>
          </a:bodyPr>
          <a:lstStyle/>
          <a:p>
            <a:pPr lvl="0">
              <a:buClr>
                <a:schemeClr val="dk1"/>
              </a:buClr>
              <a:buSzPts val="2800"/>
              <a:buFont typeface="Arial"/>
              <a:buChar char="•"/>
            </a:pPr>
            <a:r>
              <a:rPr lang="en-US" dirty="0"/>
              <a:t>Key Aspects and Organization of Program Preconditions, Standards and Performance Expectations (PEs)</a:t>
            </a:r>
          </a:p>
          <a:p>
            <a:pPr lvl="0">
              <a:spcBef>
                <a:spcPts val="1800"/>
              </a:spcBef>
              <a:buClr>
                <a:schemeClr val="dk1"/>
              </a:buClr>
              <a:buSzPts val="2800"/>
              <a:buFont typeface="Arial"/>
              <a:buChar char="•"/>
            </a:pPr>
            <a:r>
              <a:rPr lang="en-US" dirty="0"/>
              <a:t>PPS Specialty Areas Standards and PEs Considerations</a:t>
            </a:r>
          </a:p>
          <a:p>
            <a:pPr lvl="0">
              <a:spcBef>
                <a:spcPts val="1800"/>
              </a:spcBef>
              <a:buClr>
                <a:schemeClr val="dk1"/>
              </a:buClr>
              <a:buSzPts val="2800"/>
              <a:buFont typeface="Arial"/>
              <a:buChar char="•"/>
            </a:pPr>
            <a:r>
              <a:rPr lang="en-US" dirty="0"/>
              <a:t>PPS Regulatory Process </a:t>
            </a:r>
          </a:p>
          <a:p>
            <a:pPr lvl="0">
              <a:spcBef>
                <a:spcPts val="1800"/>
              </a:spcBef>
              <a:buClr>
                <a:schemeClr val="dk1"/>
              </a:buClr>
              <a:buSzPts val="2800"/>
              <a:buFont typeface="Arial"/>
              <a:buChar char="•"/>
            </a:pPr>
            <a:r>
              <a:rPr lang="en-US" dirty="0"/>
              <a:t>PPS Transition Timeline and Plan</a:t>
            </a:r>
          </a:p>
          <a:p>
            <a:pPr lvl="0">
              <a:spcBef>
                <a:spcPts val="1800"/>
              </a:spcBef>
              <a:buClr>
                <a:schemeClr val="dk1"/>
              </a:buClr>
              <a:buSzPts val="2800"/>
              <a:buFont typeface="Arial"/>
              <a:buChar char="•"/>
            </a:pPr>
            <a:r>
              <a:rPr lang="en-US" dirty="0"/>
              <a:t>Next Steps Technical Assistance</a:t>
            </a:r>
          </a:p>
          <a:p>
            <a:pPr lvl="0">
              <a:spcBef>
                <a:spcPts val="1800"/>
              </a:spcBef>
              <a:buClr>
                <a:schemeClr val="dk1"/>
              </a:buClr>
              <a:buSzPts val="2800"/>
              <a:buFont typeface="Arial"/>
              <a:buChar char="•"/>
            </a:pPr>
            <a:r>
              <a:rPr lang="en-US" dirty="0"/>
              <a:t>Questions and Answers</a:t>
            </a:r>
          </a:p>
          <a:p>
            <a:endParaRPr lang="en-US" dirty="0"/>
          </a:p>
        </p:txBody>
      </p:sp>
      <p:sp>
        <p:nvSpPr>
          <p:cNvPr id="4" name="Slide Number Placeholder 3">
            <a:extLst>
              <a:ext uri="{FF2B5EF4-FFF2-40B4-BE49-F238E27FC236}">
                <a16:creationId xmlns:a16="http://schemas.microsoft.com/office/drawing/2014/main" id="{692C7BE5-252B-4A01-B3B9-882DD861F5E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a:p>
        </p:txBody>
      </p:sp>
    </p:spTree>
    <p:extLst>
      <p:ext uri="{BB962C8B-B14F-4D97-AF65-F5344CB8AC3E}">
        <p14:creationId xmlns:p14="http://schemas.microsoft.com/office/powerpoint/2010/main" val="382919471"/>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g7c0500559d_0_16"/>
          <p:cNvSpPr txBox="1">
            <a:spLocks noGrp="1"/>
          </p:cNvSpPr>
          <p:nvPr>
            <p:ph type="title"/>
          </p:nvPr>
        </p:nvSpPr>
        <p:spPr>
          <a:xfrm>
            <a:off x="495301" y="-269823"/>
            <a:ext cx="11363324" cy="2465882"/>
          </a:xfrm>
          <a:prstGeom prst="rect">
            <a:avLst/>
          </a:prstGeom>
        </p:spPr>
        <p:txBody>
          <a:bodyPr spcFirstLastPara="1" wrap="square" lIns="91425" tIns="45700" rIns="91425" bIns="45700" anchor="b" anchorCtr="0">
            <a:noAutofit/>
          </a:bodyPr>
          <a:lstStyle/>
          <a:p>
            <a:pPr marL="0" lvl="0" indent="0" algn="ctr" rtl="0">
              <a:spcBef>
                <a:spcPts val="0"/>
              </a:spcBef>
              <a:spcAft>
                <a:spcPts val="0"/>
              </a:spcAft>
              <a:buNone/>
            </a:pPr>
            <a:r>
              <a:rPr lang="en-US" sz="4400" dirty="0"/>
              <a:t>PPSSP Performance Expectations (PEs)</a:t>
            </a:r>
            <a:endParaRPr sz="4400" dirty="0"/>
          </a:p>
          <a:p>
            <a:pPr marL="0" lvl="0" indent="0" algn="ctr" rtl="0">
              <a:spcBef>
                <a:spcPts val="0"/>
              </a:spcBef>
              <a:spcAft>
                <a:spcPts val="0"/>
              </a:spcAft>
              <a:buNone/>
            </a:pPr>
            <a:endParaRPr dirty="0"/>
          </a:p>
        </p:txBody>
      </p:sp>
      <p:sp>
        <p:nvSpPr>
          <p:cNvPr id="262" name="Google Shape;262;g7c0500559d_0_16"/>
          <p:cNvSpPr txBox="1">
            <a:spLocks noGrp="1"/>
          </p:cNvSpPr>
          <p:nvPr>
            <p:ph type="body" idx="2"/>
          </p:nvPr>
        </p:nvSpPr>
        <p:spPr>
          <a:xfrm>
            <a:off x="752475" y="1845725"/>
            <a:ext cx="10403155" cy="4023300"/>
          </a:xfrm>
          <a:prstGeom prst="rect">
            <a:avLst/>
          </a:prstGeom>
        </p:spPr>
        <p:txBody>
          <a:bodyPr spcFirstLastPara="1" wrap="square" lIns="0" tIns="45700" rIns="0" bIns="45700" anchor="t" anchorCtr="0">
            <a:noAutofit/>
          </a:bodyPr>
          <a:lstStyle/>
          <a:p>
            <a:pPr marL="0" lvl="0" indent="0" algn="l" rtl="0">
              <a:lnSpc>
                <a:spcPct val="100000"/>
              </a:lnSpc>
              <a:spcBef>
                <a:spcPts val="0"/>
              </a:spcBef>
              <a:spcAft>
                <a:spcPts val="0"/>
              </a:spcAft>
              <a:buNone/>
            </a:pPr>
            <a:r>
              <a:rPr lang="en-US" sz="3600" dirty="0">
                <a:solidFill>
                  <a:schemeClr val="dk1"/>
                </a:solidFill>
                <a:latin typeface="+mn-lt"/>
              </a:rPr>
              <a:t>Elimination of </a:t>
            </a:r>
            <a:r>
              <a:rPr lang="en-US" sz="3600" i="1" dirty="0">
                <a:solidFill>
                  <a:schemeClr val="dk1"/>
                </a:solidFill>
                <a:latin typeface="+mn-lt"/>
              </a:rPr>
              <a:t>Questions to Consider</a:t>
            </a:r>
            <a:r>
              <a:rPr lang="en-US" sz="3600" dirty="0">
                <a:solidFill>
                  <a:schemeClr val="dk1"/>
                </a:solidFill>
                <a:latin typeface="+mn-lt"/>
              </a:rPr>
              <a:t>, which are replaced with 3 - 6 Elements for each PE that reflect:</a:t>
            </a:r>
            <a:endParaRPr sz="3600" dirty="0">
              <a:solidFill>
                <a:schemeClr val="dk1"/>
              </a:solidFill>
              <a:latin typeface="+mn-lt"/>
            </a:endParaRPr>
          </a:p>
          <a:p>
            <a:pPr marL="0" lvl="0" indent="0" algn="l" rtl="0">
              <a:lnSpc>
                <a:spcPct val="100000"/>
              </a:lnSpc>
              <a:spcBef>
                <a:spcPts val="0"/>
              </a:spcBef>
              <a:spcAft>
                <a:spcPts val="0"/>
              </a:spcAft>
              <a:buNone/>
            </a:pPr>
            <a:endParaRPr sz="3600" dirty="0">
              <a:solidFill>
                <a:schemeClr val="dk1"/>
              </a:solidFill>
              <a:latin typeface="+mn-lt"/>
            </a:endParaRPr>
          </a:p>
          <a:p>
            <a:pPr marL="0" lvl="0" indent="0" algn="l" rtl="0">
              <a:lnSpc>
                <a:spcPct val="100000"/>
              </a:lnSpc>
              <a:spcBef>
                <a:spcPts val="0"/>
              </a:spcBef>
              <a:spcAft>
                <a:spcPts val="0"/>
              </a:spcAft>
              <a:buNone/>
            </a:pPr>
            <a:r>
              <a:rPr lang="en-US" sz="3600" dirty="0">
                <a:solidFill>
                  <a:schemeClr val="dk1"/>
                </a:solidFill>
                <a:latin typeface="+mn-lt"/>
              </a:rPr>
              <a:t>Knowledge, Skills &amp; Abilities that candidates must demonstrate, and that Programs must assess</a:t>
            </a:r>
            <a:endParaRPr sz="3600" dirty="0">
              <a:solidFill>
                <a:schemeClr val="dk1"/>
              </a:solidFill>
              <a:latin typeface="+mn-lt"/>
            </a:endParaRPr>
          </a:p>
          <a:p>
            <a:pPr marL="384048" lvl="0" indent="0" algn="l" rtl="0">
              <a:lnSpc>
                <a:spcPct val="100000"/>
              </a:lnSpc>
              <a:spcBef>
                <a:spcPts val="0"/>
              </a:spcBef>
              <a:spcAft>
                <a:spcPts val="0"/>
              </a:spcAft>
              <a:buNone/>
            </a:pPr>
            <a:endParaRPr sz="3200" dirty="0">
              <a:solidFill>
                <a:schemeClr val="dk1"/>
              </a:solidFill>
              <a:latin typeface="+mn-lt"/>
            </a:endParaRPr>
          </a:p>
          <a:p>
            <a:pPr marL="0" lvl="0" indent="0" algn="l" rtl="0">
              <a:spcBef>
                <a:spcPts val="1200"/>
              </a:spcBef>
              <a:spcAft>
                <a:spcPts val="200"/>
              </a:spcAft>
              <a:buNone/>
            </a:pPr>
            <a:endParaRPr dirty="0"/>
          </a:p>
        </p:txBody>
      </p:sp>
      <p:sp>
        <p:nvSpPr>
          <p:cNvPr id="263" name="Google Shape;263;g7c0500559d_0_16"/>
          <p:cNvSpPr txBox="1">
            <a:spLocks noGrp="1"/>
          </p:cNvSpPr>
          <p:nvPr>
            <p:ph type="sldNum" idx="12"/>
          </p:nvPr>
        </p:nvSpPr>
        <p:spPr>
          <a:xfrm>
            <a:off x="9900458" y="6459785"/>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g7c0500559d_0_8"/>
          <p:cNvSpPr txBox="1">
            <a:spLocks noGrp="1"/>
          </p:cNvSpPr>
          <p:nvPr>
            <p:ph type="title"/>
          </p:nvPr>
        </p:nvSpPr>
        <p:spPr>
          <a:xfrm>
            <a:off x="807770" y="286602"/>
            <a:ext cx="11003230" cy="1559123"/>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sz="4000" dirty="0"/>
              <a:t>PPSSP Performance Expectations (PEs)</a:t>
            </a:r>
            <a:endParaRPr sz="4000" dirty="0"/>
          </a:p>
          <a:p>
            <a:pPr marL="0" lvl="0" indent="0" algn="l" rtl="0">
              <a:spcBef>
                <a:spcPts val="0"/>
              </a:spcBef>
              <a:spcAft>
                <a:spcPts val="0"/>
              </a:spcAft>
              <a:buNone/>
            </a:pPr>
            <a:endParaRPr sz="4000" dirty="0"/>
          </a:p>
        </p:txBody>
      </p:sp>
      <p:sp>
        <p:nvSpPr>
          <p:cNvPr id="271" name="Google Shape;271;g7c0500559d_0_8"/>
          <p:cNvSpPr txBox="1">
            <a:spLocks noGrp="1"/>
          </p:cNvSpPr>
          <p:nvPr>
            <p:ph type="body" idx="2"/>
          </p:nvPr>
        </p:nvSpPr>
        <p:spPr>
          <a:xfrm>
            <a:off x="1097230" y="1845725"/>
            <a:ext cx="10058400" cy="4023300"/>
          </a:xfrm>
          <a:prstGeom prst="rect">
            <a:avLst/>
          </a:prstGeom>
        </p:spPr>
        <p:txBody>
          <a:bodyPr spcFirstLastPara="1" wrap="square" lIns="0" tIns="45700" rIns="0" bIns="45700" anchor="t" anchorCtr="0">
            <a:noAutofit/>
          </a:bodyPr>
          <a:lstStyle/>
          <a:p>
            <a:pPr marL="0" lvl="0" indent="0" algn="l" rtl="0">
              <a:lnSpc>
                <a:spcPct val="100000"/>
              </a:lnSpc>
              <a:spcBef>
                <a:spcPts val="0"/>
              </a:spcBef>
              <a:spcAft>
                <a:spcPts val="0"/>
              </a:spcAft>
              <a:buNone/>
            </a:pPr>
            <a:r>
              <a:rPr lang="en-US" sz="3200" dirty="0">
                <a:solidFill>
                  <a:schemeClr val="dk1"/>
                </a:solidFill>
                <a:latin typeface="+mn-lt"/>
              </a:rPr>
              <a:t>PEs reflect an increased emphasis on the importance of the cultural competence of all candidates</a:t>
            </a:r>
            <a:endParaRPr sz="3200" dirty="0">
              <a:solidFill>
                <a:schemeClr val="dk1"/>
              </a:solidFill>
              <a:latin typeface="+mn-lt"/>
            </a:endParaRPr>
          </a:p>
          <a:p>
            <a:pPr marL="0" lvl="0" indent="0" algn="l" rtl="0">
              <a:lnSpc>
                <a:spcPct val="100000"/>
              </a:lnSpc>
              <a:spcBef>
                <a:spcPts val="0"/>
              </a:spcBef>
              <a:spcAft>
                <a:spcPts val="0"/>
              </a:spcAft>
              <a:buNone/>
            </a:pPr>
            <a:endParaRPr sz="3200" dirty="0">
              <a:solidFill>
                <a:schemeClr val="dk1"/>
              </a:solidFill>
              <a:latin typeface="+mn-lt"/>
            </a:endParaRPr>
          </a:p>
          <a:p>
            <a:pPr marL="0" lvl="0" indent="0" algn="l" rtl="0">
              <a:lnSpc>
                <a:spcPct val="100000"/>
              </a:lnSpc>
              <a:spcBef>
                <a:spcPts val="0"/>
              </a:spcBef>
              <a:spcAft>
                <a:spcPts val="0"/>
              </a:spcAft>
              <a:buNone/>
            </a:pPr>
            <a:r>
              <a:rPr lang="en-US" sz="3200" dirty="0">
                <a:solidFill>
                  <a:schemeClr val="dk1"/>
                </a:solidFill>
                <a:latin typeface="+mn-lt"/>
              </a:rPr>
              <a:t>PEs also reflect an increased emphasis on the  social justice implications of the work of all School Psychologists</a:t>
            </a:r>
            <a:endParaRPr sz="3200" dirty="0">
              <a:solidFill>
                <a:schemeClr val="dk1"/>
              </a:solidFill>
              <a:latin typeface="+mn-lt"/>
            </a:endParaRPr>
          </a:p>
          <a:p>
            <a:pPr marL="384048" lvl="0" indent="0" algn="l" rtl="0">
              <a:lnSpc>
                <a:spcPct val="100000"/>
              </a:lnSpc>
              <a:spcBef>
                <a:spcPts val="0"/>
              </a:spcBef>
              <a:spcAft>
                <a:spcPts val="0"/>
              </a:spcAft>
              <a:buNone/>
            </a:pPr>
            <a:endParaRPr sz="3200" dirty="0">
              <a:solidFill>
                <a:schemeClr val="dk1"/>
              </a:solidFill>
            </a:endParaRPr>
          </a:p>
          <a:p>
            <a:pPr marL="0" lvl="0" indent="0" algn="l" rtl="0">
              <a:spcBef>
                <a:spcPts val="1200"/>
              </a:spcBef>
              <a:spcAft>
                <a:spcPts val="200"/>
              </a:spcAft>
              <a:buNone/>
            </a:pPr>
            <a:endParaRPr dirty="0"/>
          </a:p>
        </p:txBody>
      </p:sp>
      <p:sp>
        <p:nvSpPr>
          <p:cNvPr id="272" name="Google Shape;272;g7c0500559d_0_8"/>
          <p:cNvSpPr txBox="1">
            <a:spLocks noGrp="1"/>
          </p:cNvSpPr>
          <p:nvPr>
            <p:ph type="sldNum" idx="12"/>
          </p:nvPr>
        </p:nvSpPr>
        <p:spPr>
          <a:xfrm>
            <a:off x="9900458" y="6459785"/>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g7c1f55754e_0_6"/>
          <p:cNvSpPr txBox="1">
            <a:spLocks noGrp="1"/>
          </p:cNvSpPr>
          <p:nvPr>
            <p:ph type="title"/>
          </p:nvPr>
        </p:nvSpPr>
        <p:spPr>
          <a:xfrm>
            <a:off x="581025" y="286603"/>
            <a:ext cx="10574655" cy="1450800"/>
          </a:xfrm>
          <a:prstGeom prst="rect">
            <a:avLst/>
          </a:prstGeom>
          <a:noFill/>
          <a:ln>
            <a:noFill/>
          </a:ln>
        </p:spPr>
        <p:txBody>
          <a:bodyPr spcFirstLastPara="1" wrap="square" lIns="91425" tIns="45700" rIns="91425" bIns="45700" anchor="b" anchorCtr="0">
            <a:noAutofit/>
          </a:bodyPr>
          <a:lstStyle/>
          <a:p>
            <a:pPr marL="0" lvl="0" indent="0" algn="ctr" rtl="0">
              <a:lnSpc>
                <a:spcPct val="85000"/>
              </a:lnSpc>
              <a:spcBef>
                <a:spcPts val="0"/>
              </a:spcBef>
              <a:spcAft>
                <a:spcPts val="0"/>
              </a:spcAft>
              <a:buSzPts val="1800"/>
              <a:buNone/>
            </a:pPr>
            <a:r>
              <a:rPr lang="en-US" dirty="0">
                <a:solidFill>
                  <a:srgbClr val="000000"/>
                </a:solidFill>
              </a:rPr>
              <a:t>School Counseling Standards and PEs: Areas to Consider</a:t>
            </a:r>
            <a:endParaRPr dirty="0">
              <a:solidFill>
                <a:srgbClr val="000000"/>
              </a:solidFill>
            </a:endParaRPr>
          </a:p>
        </p:txBody>
      </p:sp>
      <p:sp>
        <p:nvSpPr>
          <p:cNvPr id="287" name="Google Shape;287;g7c1f55754e_0_6"/>
          <p:cNvSpPr txBox="1">
            <a:spLocks noGrp="1"/>
          </p:cNvSpPr>
          <p:nvPr>
            <p:ph type="body" idx="2"/>
          </p:nvPr>
        </p:nvSpPr>
        <p:spPr>
          <a:xfrm>
            <a:off x="1097230" y="1845725"/>
            <a:ext cx="10058400" cy="4023300"/>
          </a:xfrm>
          <a:prstGeom prst="rect">
            <a:avLst/>
          </a:prstGeom>
          <a:noFill/>
          <a:ln>
            <a:noFill/>
          </a:ln>
        </p:spPr>
        <p:txBody>
          <a:bodyPr spcFirstLastPara="1" wrap="square" lIns="0" tIns="45700" rIns="0" bIns="45700" anchor="t" anchorCtr="0">
            <a:noAutofit/>
          </a:bodyPr>
          <a:lstStyle/>
          <a:p>
            <a:pPr marL="91440" lvl="0" indent="0" algn="l" rtl="0">
              <a:lnSpc>
                <a:spcPct val="100000"/>
              </a:lnSpc>
              <a:spcBef>
                <a:spcPts val="0"/>
              </a:spcBef>
              <a:spcAft>
                <a:spcPts val="0"/>
              </a:spcAft>
              <a:buSzPts val="1800"/>
              <a:buNone/>
            </a:pPr>
            <a:r>
              <a:rPr lang="en-US" sz="3200" dirty="0">
                <a:solidFill>
                  <a:schemeClr val="dk1"/>
                </a:solidFill>
                <a:latin typeface="+mj-lt"/>
              </a:rPr>
              <a:t>Major Areas of Change</a:t>
            </a:r>
            <a:endParaRPr sz="3200" dirty="0">
              <a:solidFill>
                <a:schemeClr val="dk1"/>
              </a:solidFill>
              <a:latin typeface="+mj-lt"/>
            </a:endParaRPr>
          </a:p>
          <a:p>
            <a:pPr marL="91440" lvl="0" indent="0" algn="l" rtl="0">
              <a:lnSpc>
                <a:spcPct val="100000"/>
              </a:lnSpc>
              <a:spcBef>
                <a:spcPts val="0"/>
              </a:spcBef>
              <a:spcAft>
                <a:spcPts val="0"/>
              </a:spcAft>
              <a:buSzPts val="1800"/>
              <a:buNone/>
            </a:pPr>
            <a:endParaRPr sz="3200" dirty="0">
              <a:solidFill>
                <a:schemeClr val="dk1"/>
              </a:solidFill>
              <a:latin typeface="+mj-lt"/>
            </a:endParaRPr>
          </a:p>
          <a:p>
            <a:pPr marL="1100000" lvl="0" indent="0" algn="l" rtl="0">
              <a:lnSpc>
                <a:spcPct val="100000"/>
              </a:lnSpc>
              <a:spcBef>
                <a:spcPts val="0"/>
              </a:spcBef>
              <a:spcAft>
                <a:spcPts val="0"/>
              </a:spcAft>
              <a:buSzPts val="1800"/>
              <a:buNone/>
            </a:pPr>
            <a:r>
              <a:rPr lang="en-US" sz="3200" dirty="0">
                <a:solidFill>
                  <a:schemeClr val="dk1"/>
                </a:solidFill>
                <a:latin typeface="+mj-lt"/>
              </a:rPr>
              <a:t>1. Structural Changes</a:t>
            </a:r>
            <a:endParaRPr sz="3200" dirty="0">
              <a:solidFill>
                <a:schemeClr val="dk1"/>
              </a:solidFill>
              <a:latin typeface="+mj-lt"/>
            </a:endParaRPr>
          </a:p>
          <a:p>
            <a:pPr marL="1100000" lvl="0" indent="0" algn="l" rtl="0">
              <a:lnSpc>
                <a:spcPct val="100000"/>
              </a:lnSpc>
              <a:spcBef>
                <a:spcPts val="0"/>
              </a:spcBef>
              <a:spcAft>
                <a:spcPts val="0"/>
              </a:spcAft>
              <a:buSzPts val="1800"/>
              <a:buNone/>
            </a:pPr>
            <a:endParaRPr sz="3200" dirty="0">
              <a:solidFill>
                <a:schemeClr val="dk1"/>
              </a:solidFill>
              <a:latin typeface="+mj-lt"/>
            </a:endParaRPr>
          </a:p>
          <a:p>
            <a:pPr marL="1100000" lvl="0" indent="0" algn="l" rtl="0">
              <a:lnSpc>
                <a:spcPct val="100000"/>
              </a:lnSpc>
              <a:spcBef>
                <a:spcPts val="0"/>
              </a:spcBef>
              <a:spcAft>
                <a:spcPts val="0"/>
              </a:spcAft>
              <a:buSzPts val="1800"/>
              <a:buNone/>
            </a:pPr>
            <a:r>
              <a:rPr lang="en-US" sz="3200" dirty="0">
                <a:solidFill>
                  <a:schemeClr val="dk1"/>
                </a:solidFill>
                <a:latin typeface="+mj-lt"/>
              </a:rPr>
              <a:t>2. Program Standards</a:t>
            </a:r>
            <a:endParaRPr sz="3200" dirty="0">
              <a:solidFill>
                <a:schemeClr val="dk1"/>
              </a:solidFill>
              <a:latin typeface="+mj-lt"/>
            </a:endParaRPr>
          </a:p>
          <a:p>
            <a:pPr marL="1100000" lvl="0" indent="0" algn="l" rtl="0">
              <a:lnSpc>
                <a:spcPct val="100000"/>
              </a:lnSpc>
              <a:spcBef>
                <a:spcPts val="0"/>
              </a:spcBef>
              <a:spcAft>
                <a:spcPts val="0"/>
              </a:spcAft>
              <a:buSzPts val="1800"/>
              <a:buNone/>
            </a:pPr>
            <a:endParaRPr sz="3200" dirty="0">
              <a:solidFill>
                <a:schemeClr val="dk1"/>
              </a:solidFill>
              <a:latin typeface="+mj-lt"/>
            </a:endParaRPr>
          </a:p>
          <a:p>
            <a:pPr marL="1100000" lvl="0" indent="0" algn="l" rtl="0">
              <a:lnSpc>
                <a:spcPct val="100000"/>
              </a:lnSpc>
              <a:spcBef>
                <a:spcPts val="0"/>
              </a:spcBef>
              <a:spcAft>
                <a:spcPts val="0"/>
              </a:spcAft>
              <a:buSzPts val="1800"/>
              <a:buNone/>
            </a:pPr>
            <a:r>
              <a:rPr lang="en-US" sz="3200" dirty="0">
                <a:solidFill>
                  <a:schemeClr val="dk1"/>
                </a:solidFill>
                <a:latin typeface="+mj-lt"/>
              </a:rPr>
              <a:t>3. Performance Expectations</a:t>
            </a:r>
            <a:endParaRPr sz="3200" dirty="0">
              <a:solidFill>
                <a:schemeClr val="dk1"/>
              </a:solidFill>
              <a:latin typeface="+mj-lt"/>
            </a:endParaRPr>
          </a:p>
          <a:p>
            <a:pPr marL="384048" lvl="0" indent="0" algn="l" rtl="0">
              <a:lnSpc>
                <a:spcPct val="100000"/>
              </a:lnSpc>
              <a:spcBef>
                <a:spcPts val="0"/>
              </a:spcBef>
              <a:spcAft>
                <a:spcPts val="0"/>
              </a:spcAft>
              <a:buSzPts val="1800"/>
              <a:buNone/>
            </a:pPr>
            <a:endParaRPr sz="3200" dirty="0">
              <a:solidFill>
                <a:schemeClr val="dk1"/>
              </a:solidFill>
            </a:endParaRPr>
          </a:p>
          <a:p>
            <a:pPr marL="0" lvl="0" indent="0" algn="l" rtl="0">
              <a:lnSpc>
                <a:spcPct val="90000"/>
              </a:lnSpc>
              <a:spcBef>
                <a:spcPts val="1200"/>
              </a:spcBef>
              <a:spcAft>
                <a:spcPts val="200"/>
              </a:spcAft>
              <a:buSzPts val="1800"/>
              <a:buNone/>
            </a:pPr>
            <a:endParaRPr dirty="0"/>
          </a:p>
        </p:txBody>
      </p:sp>
      <p:sp>
        <p:nvSpPr>
          <p:cNvPr id="288" name="Google Shape;288;g7c1f55754e_0_6"/>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6F3AA-4848-4B6B-B401-A95DFEFF550B}"/>
              </a:ext>
            </a:extLst>
          </p:cNvPr>
          <p:cNvSpPr>
            <a:spLocks noGrp="1"/>
          </p:cNvSpPr>
          <p:nvPr>
            <p:ph type="title"/>
          </p:nvPr>
        </p:nvSpPr>
        <p:spPr/>
        <p:txBody>
          <a:bodyPr>
            <a:normAutofit fontScale="90000"/>
          </a:bodyPr>
          <a:lstStyle/>
          <a:p>
            <a:pPr algn="ctr"/>
            <a:r>
              <a:rPr lang="en-US" dirty="0">
                <a:latin typeface="+mj-lt"/>
                <a:ea typeface="Verdana" panose="020B0604030504040204" pitchFamily="34" charset="0"/>
              </a:rPr>
              <a:t>PPSSC Structural Changes</a:t>
            </a:r>
            <a:br>
              <a:rPr lang="en-US" dirty="0">
                <a:latin typeface="+mj-lt"/>
                <a:ea typeface="Verdana" panose="020B0604030504040204" pitchFamily="34" charset="0"/>
              </a:rPr>
            </a:br>
            <a:endParaRPr lang="en-US" dirty="0">
              <a:latin typeface="+mj-lt"/>
            </a:endParaRPr>
          </a:p>
        </p:txBody>
      </p:sp>
      <p:sp>
        <p:nvSpPr>
          <p:cNvPr id="3" name="Text Placeholder 2">
            <a:extLst>
              <a:ext uri="{FF2B5EF4-FFF2-40B4-BE49-F238E27FC236}">
                <a16:creationId xmlns:a16="http://schemas.microsoft.com/office/drawing/2014/main" id="{F076466A-CEBC-4096-8F45-B6755801FB31}"/>
              </a:ext>
            </a:extLst>
          </p:cNvPr>
          <p:cNvSpPr>
            <a:spLocks noGrp="1"/>
          </p:cNvSpPr>
          <p:nvPr>
            <p:ph type="body" idx="1"/>
          </p:nvPr>
        </p:nvSpPr>
        <p:spPr>
          <a:xfrm>
            <a:off x="1097280" y="1845734"/>
            <a:ext cx="10058400" cy="4380254"/>
          </a:xfrm>
        </p:spPr>
        <p:txBody>
          <a:bodyPr>
            <a:normAutofit/>
          </a:bodyPr>
          <a:lstStyle/>
          <a:p>
            <a:pPr marL="0" indent="0">
              <a:buClr>
                <a:schemeClr val="dk1"/>
              </a:buClr>
              <a:buSzPts val="3200"/>
              <a:buNone/>
            </a:pPr>
            <a:r>
              <a:rPr lang="en-US" sz="3200" dirty="0">
                <a:latin typeface="+mn-lt"/>
              </a:rPr>
              <a:t>Moved from 16 Generic and 16 Specialty Standards, to 5 </a:t>
            </a:r>
            <a:r>
              <a:rPr lang="en-US" sz="3200" i="1" dirty="0">
                <a:latin typeface="+mn-lt"/>
              </a:rPr>
              <a:t>Program</a:t>
            </a:r>
            <a:r>
              <a:rPr lang="en-US" sz="3200" dirty="0">
                <a:latin typeface="+mn-lt"/>
              </a:rPr>
              <a:t> Standards and 9 </a:t>
            </a:r>
            <a:r>
              <a:rPr lang="en-US" sz="3200" i="1" dirty="0">
                <a:latin typeface="+mn-lt"/>
              </a:rPr>
              <a:t>Candidate </a:t>
            </a:r>
            <a:r>
              <a:rPr lang="en-US" sz="3200" dirty="0">
                <a:latin typeface="+mn-lt"/>
              </a:rPr>
              <a:t>School Counseling Performance Expectations (SCPEs), with added elements.</a:t>
            </a:r>
          </a:p>
          <a:p>
            <a:pPr marL="342900" indent="0">
              <a:buClr>
                <a:schemeClr val="dk1"/>
              </a:buClr>
              <a:buSzPts val="3200"/>
              <a:buNone/>
            </a:pPr>
            <a:r>
              <a:rPr lang="en-US" sz="3200" i="1" dirty="0">
                <a:latin typeface="+mn-lt"/>
              </a:rPr>
              <a:t>Standards</a:t>
            </a:r>
            <a:r>
              <a:rPr lang="en-US" sz="3200" dirty="0">
                <a:latin typeface="+mn-lt"/>
              </a:rPr>
              <a:t> = What the Program must provide;</a:t>
            </a:r>
          </a:p>
          <a:p>
            <a:pPr marL="400050" indent="0">
              <a:buNone/>
            </a:pPr>
            <a:r>
              <a:rPr lang="en-US" sz="3200" i="1" dirty="0">
                <a:latin typeface="+mn-lt"/>
              </a:rPr>
              <a:t>Performance Expectations</a:t>
            </a:r>
            <a:r>
              <a:rPr lang="en-US" sz="3200" dirty="0">
                <a:latin typeface="+mn-lt"/>
              </a:rPr>
              <a:t> = What candidates must demonstrate (and Programs must assess).</a:t>
            </a:r>
          </a:p>
          <a:p>
            <a:endParaRPr lang="en-US" dirty="0"/>
          </a:p>
        </p:txBody>
      </p:sp>
      <p:sp>
        <p:nvSpPr>
          <p:cNvPr id="4" name="Slide Number Placeholder 3">
            <a:extLst>
              <a:ext uri="{FF2B5EF4-FFF2-40B4-BE49-F238E27FC236}">
                <a16:creationId xmlns:a16="http://schemas.microsoft.com/office/drawing/2014/main" id="{D8DB72FA-CAC0-40C1-9FC8-BAB340E299B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23</a:t>
            </a:fld>
            <a:endParaRPr lang="en-US"/>
          </a:p>
        </p:txBody>
      </p:sp>
    </p:spTree>
    <p:extLst>
      <p:ext uri="{BB962C8B-B14F-4D97-AF65-F5344CB8AC3E}">
        <p14:creationId xmlns:p14="http://schemas.microsoft.com/office/powerpoint/2010/main" val="4195377527"/>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g7c1f55754e_0_22"/>
          <p:cNvSpPr txBox="1">
            <a:spLocks noGrp="1"/>
          </p:cNvSpPr>
          <p:nvPr>
            <p:ph type="title"/>
          </p:nvPr>
        </p:nvSpPr>
        <p:spPr>
          <a:xfrm>
            <a:off x="428625" y="286603"/>
            <a:ext cx="11515725" cy="1265972"/>
          </a:xfrm>
          <a:prstGeom prst="rect">
            <a:avLst/>
          </a:prstGeom>
        </p:spPr>
        <p:txBody>
          <a:bodyPr spcFirstLastPara="1" wrap="square" lIns="91425" tIns="45700" rIns="91425" bIns="45700" anchor="b" anchorCtr="0">
            <a:noAutofit/>
          </a:bodyPr>
          <a:lstStyle/>
          <a:p>
            <a:pPr marL="0" lvl="0" indent="0" algn="ctr" rtl="0">
              <a:spcBef>
                <a:spcPts val="0"/>
              </a:spcBef>
              <a:spcAft>
                <a:spcPts val="0"/>
              </a:spcAft>
              <a:buNone/>
            </a:pPr>
            <a:r>
              <a:rPr lang="en-US" sz="4400" dirty="0">
                <a:solidFill>
                  <a:srgbClr val="000000"/>
                </a:solidFill>
              </a:rPr>
              <a:t>PPSSC Program Standards 1 &amp; 2 </a:t>
            </a:r>
            <a:endParaRPr sz="4400" dirty="0">
              <a:solidFill>
                <a:srgbClr val="000000"/>
              </a:solidFill>
            </a:endParaRPr>
          </a:p>
        </p:txBody>
      </p:sp>
      <p:sp>
        <p:nvSpPr>
          <p:cNvPr id="305" name="Google Shape;305;g7c1f55754e_0_22"/>
          <p:cNvSpPr txBox="1">
            <a:spLocks noGrp="1"/>
          </p:cNvSpPr>
          <p:nvPr>
            <p:ph type="body" idx="1"/>
          </p:nvPr>
        </p:nvSpPr>
        <p:spPr>
          <a:xfrm>
            <a:off x="754799" y="1845725"/>
            <a:ext cx="10741875" cy="4231200"/>
          </a:xfrm>
          <a:prstGeom prst="rect">
            <a:avLst/>
          </a:prstGeom>
        </p:spPr>
        <p:txBody>
          <a:bodyPr spcFirstLastPara="1" wrap="square" lIns="0" tIns="45700" rIns="0" bIns="45700" anchor="t" anchorCtr="0">
            <a:noAutofit/>
          </a:bodyPr>
          <a:lstStyle/>
          <a:p>
            <a:pPr marL="457200" lvl="0" indent="-355600" algn="l" rtl="0">
              <a:lnSpc>
                <a:spcPct val="100000"/>
              </a:lnSpc>
              <a:spcBef>
                <a:spcPts val="0"/>
              </a:spcBef>
              <a:spcAft>
                <a:spcPts val="0"/>
              </a:spcAft>
              <a:buSzPts val="2000"/>
              <a:buChar char="●"/>
            </a:pPr>
            <a:r>
              <a:rPr lang="en-US" sz="3200" b="1" dirty="0">
                <a:latin typeface="+mj-lt"/>
              </a:rPr>
              <a:t>Standards 1</a:t>
            </a:r>
            <a:r>
              <a:rPr lang="en-US" sz="3200" dirty="0">
                <a:latin typeface="+mj-lt"/>
              </a:rPr>
              <a:t>: Program Design, Rationale, Collaboration, Communication, and Partnerships: </a:t>
            </a:r>
            <a:r>
              <a:rPr lang="en-US" sz="3200" i="1" dirty="0">
                <a:latin typeface="+mj-lt"/>
              </a:rPr>
              <a:t>This is a revision of the previous 2000 Program Design standard 1.</a:t>
            </a:r>
            <a:endParaRPr sz="3200" i="1" dirty="0">
              <a:latin typeface="+mj-lt"/>
            </a:endParaRPr>
          </a:p>
          <a:p>
            <a:pPr marL="457200" lvl="0" indent="-355600" algn="l" rtl="0">
              <a:lnSpc>
                <a:spcPct val="100000"/>
              </a:lnSpc>
              <a:spcBef>
                <a:spcPts val="1000"/>
              </a:spcBef>
              <a:spcAft>
                <a:spcPts val="0"/>
              </a:spcAft>
              <a:buClr>
                <a:srgbClr val="000000"/>
              </a:buClr>
              <a:buSzPts val="2000"/>
              <a:buChar char="●"/>
            </a:pPr>
            <a:r>
              <a:rPr lang="en-US" sz="3200" b="1" dirty="0">
                <a:solidFill>
                  <a:srgbClr val="000000"/>
                </a:solidFill>
                <a:latin typeface="+mj-lt"/>
              </a:rPr>
              <a:t>Standard 2</a:t>
            </a:r>
            <a:r>
              <a:rPr lang="en-US" sz="3200" dirty="0">
                <a:solidFill>
                  <a:srgbClr val="000000"/>
                </a:solidFill>
                <a:latin typeface="+mj-lt"/>
              </a:rPr>
              <a:t>: Preparing Candidates to Master the SCPEs: </a:t>
            </a:r>
            <a:r>
              <a:rPr lang="en-US" sz="3200" i="1" dirty="0">
                <a:solidFill>
                  <a:srgbClr val="000000"/>
                </a:solidFill>
                <a:latin typeface="+mj-lt"/>
              </a:rPr>
              <a:t>This is focused on ensuring there are opportunities for candidates to learn, apply, and reflect on each SCPE. It is important to note that many of the generic standards have been included as performance expectations. </a:t>
            </a:r>
            <a:endParaRPr sz="3200" i="1" dirty="0">
              <a:solidFill>
                <a:srgbClr val="000000"/>
              </a:solidFill>
              <a:latin typeface="+mj-lt"/>
            </a:endParaRPr>
          </a:p>
          <a:p>
            <a:pPr marL="0" lvl="0" indent="0" algn="l" rtl="0">
              <a:spcBef>
                <a:spcPts val="1200"/>
              </a:spcBef>
              <a:spcAft>
                <a:spcPts val="200"/>
              </a:spcAft>
              <a:buNone/>
            </a:pPr>
            <a:endParaRPr dirty="0"/>
          </a:p>
        </p:txBody>
      </p:sp>
      <p:sp>
        <p:nvSpPr>
          <p:cNvPr id="307" name="Google Shape;307;g7c1f55754e_0_22"/>
          <p:cNvSpPr txBox="1">
            <a:spLocks noGrp="1"/>
          </p:cNvSpPr>
          <p:nvPr>
            <p:ph type="sldNum" idx="12"/>
          </p:nvPr>
        </p:nvSpPr>
        <p:spPr>
          <a:xfrm>
            <a:off x="9900458" y="6459785"/>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g7c1f55754e_0_30"/>
          <p:cNvSpPr txBox="1">
            <a:spLocks noGrp="1"/>
          </p:cNvSpPr>
          <p:nvPr>
            <p:ph type="title"/>
          </p:nvPr>
        </p:nvSpPr>
        <p:spPr>
          <a:xfrm>
            <a:off x="1097280" y="286603"/>
            <a:ext cx="10408920" cy="1151672"/>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SzPts val="1800"/>
              <a:buNone/>
            </a:pPr>
            <a:r>
              <a:rPr lang="en-US" dirty="0">
                <a:solidFill>
                  <a:srgbClr val="000000"/>
                </a:solidFill>
              </a:rPr>
              <a:t>PPSSC Program Standards 3 &amp; 4</a:t>
            </a:r>
            <a:endParaRPr dirty="0">
              <a:solidFill>
                <a:srgbClr val="000000"/>
              </a:solidFill>
            </a:endParaRPr>
          </a:p>
        </p:txBody>
      </p:sp>
      <p:sp>
        <p:nvSpPr>
          <p:cNvPr id="314" name="Google Shape;314;g7c1f55754e_0_30"/>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25</a:t>
            </a:fld>
            <a:endParaRPr/>
          </a:p>
        </p:txBody>
      </p:sp>
      <p:sp>
        <p:nvSpPr>
          <p:cNvPr id="316" name="Google Shape;316;g7c1f55754e_0_30"/>
          <p:cNvSpPr txBox="1">
            <a:spLocks noGrp="1"/>
          </p:cNvSpPr>
          <p:nvPr>
            <p:ph type="body" idx="1"/>
          </p:nvPr>
        </p:nvSpPr>
        <p:spPr>
          <a:xfrm>
            <a:off x="561975" y="2086075"/>
            <a:ext cx="10593700" cy="4025100"/>
          </a:xfrm>
          <a:prstGeom prst="rect">
            <a:avLst/>
          </a:prstGeom>
        </p:spPr>
        <p:txBody>
          <a:bodyPr spcFirstLastPara="1" wrap="square" lIns="0" tIns="45700" rIns="0" bIns="45700" anchor="t" anchorCtr="0">
            <a:noAutofit/>
          </a:bodyPr>
          <a:lstStyle/>
          <a:p>
            <a:pPr indent="-457200">
              <a:lnSpc>
                <a:spcPct val="100000"/>
              </a:lnSpc>
              <a:spcBef>
                <a:spcPts val="0"/>
              </a:spcBef>
              <a:spcAft>
                <a:spcPts val="200"/>
              </a:spcAft>
              <a:buClr>
                <a:schemeClr val="dk1"/>
              </a:buClr>
              <a:buSzPts val="1800"/>
              <a:buFont typeface="Wingdings" panose="05000000000000000000" pitchFamily="2" charset="2"/>
              <a:buChar char="§"/>
            </a:pPr>
            <a:r>
              <a:rPr lang="en-US" sz="2400" b="1" dirty="0">
                <a:solidFill>
                  <a:srgbClr val="000000"/>
                </a:solidFill>
              </a:rPr>
              <a:t>Standard 3: </a:t>
            </a:r>
            <a:r>
              <a:rPr lang="en-US" sz="2400" dirty="0">
                <a:solidFill>
                  <a:srgbClr val="000000"/>
                </a:solidFill>
              </a:rPr>
              <a:t>Monitoring, Supporting, and Assessing Candidate Progress Toward Meeting Credential Requirements: </a:t>
            </a:r>
            <a:r>
              <a:rPr lang="en-US" sz="2400" i="1" dirty="0">
                <a:solidFill>
                  <a:srgbClr val="000000"/>
                </a:solidFill>
              </a:rPr>
              <a:t>This involves monitoring and supporting candidates as they work to demonstrate mastery of the SCPEs. There is also a focus on assessing personal and academic growth. </a:t>
            </a:r>
          </a:p>
          <a:p>
            <a:pPr indent="-457200">
              <a:lnSpc>
                <a:spcPct val="100000"/>
              </a:lnSpc>
              <a:spcBef>
                <a:spcPts val="0"/>
              </a:spcBef>
              <a:spcAft>
                <a:spcPts val="200"/>
              </a:spcAft>
              <a:buClr>
                <a:schemeClr val="dk1"/>
              </a:buClr>
              <a:buSzPts val="1800"/>
              <a:buFont typeface="Wingdings" panose="05000000000000000000" pitchFamily="2" charset="2"/>
              <a:buChar char="§"/>
            </a:pPr>
            <a:endParaRPr lang="en-US" sz="2400" b="1" u="sng" dirty="0"/>
          </a:p>
          <a:p>
            <a:pPr indent="-457200">
              <a:lnSpc>
                <a:spcPct val="100000"/>
              </a:lnSpc>
              <a:spcBef>
                <a:spcPts val="0"/>
              </a:spcBef>
              <a:spcAft>
                <a:spcPts val="200"/>
              </a:spcAft>
              <a:buClr>
                <a:schemeClr val="dk1"/>
              </a:buClr>
              <a:buSzPts val="1800"/>
              <a:buFont typeface="Wingdings" panose="05000000000000000000" pitchFamily="2" charset="2"/>
              <a:buChar char="§"/>
            </a:pPr>
            <a:r>
              <a:rPr lang="en-US" sz="2400" b="1" u="sng" dirty="0"/>
              <a:t>Standard 4: </a:t>
            </a:r>
            <a:r>
              <a:rPr lang="en-US" sz="2400" b="1" u="sng" dirty="0" err="1"/>
              <a:t>Practica</a:t>
            </a:r>
            <a:r>
              <a:rPr lang="en-US" sz="2400" dirty="0"/>
              <a:t>: Requirement remains at 100 hours, and should be completed prior to field experience/fieldwork.</a:t>
            </a:r>
            <a:endParaRPr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g6d3c52094c_0_189"/>
          <p:cNvSpPr txBox="1">
            <a:spLocks noGrp="1"/>
          </p:cNvSpPr>
          <p:nvPr>
            <p:ph type="title"/>
          </p:nvPr>
        </p:nvSpPr>
        <p:spPr>
          <a:xfrm>
            <a:off x="1097280" y="286603"/>
            <a:ext cx="10058400" cy="14508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sz="4800">
                <a:solidFill>
                  <a:srgbClr val="000000"/>
                </a:solidFill>
              </a:rPr>
              <a:t>Program Standard 4:</a:t>
            </a:r>
            <a:endParaRPr sz="4800">
              <a:solidFill>
                <a:srgbClr val="000000"/>
              </a:solidFill>
            </a:endParaRPr>
          </a:p>
          <a:p>
            <a:pPr marL="0" lvl="0" indent="0" algn="l" rtl="0">
              <a:spcBef>
                <a:spcPts val="0"/>
              </a:spcBef>
              <a:spcAft>
                <a:spcPts val="0"/>
              </a:spcAft>
              <a:buClr>
                <a:schemeClr val="dk1"/>
              </a:buClr>
              <a:buSzPts val="1800"/>
              <a:buFont typeface="Arial"/>
              <a:buNone/>
            </a:pPr>
            <a:r>
              <a:rPr lang="en-US" sz="4800">
                <a:solidFill>
                  <a:srgbClr val="000000"/>
                </a:solidFill>
              </a:rPr>
              <a:t>Clinical Practice</a:t>
            </a:r>
            <a:endParaRPr>
              <a:solidFill>
                <a:srgbClr val="000000"/>
              </a:solidFill>
            </a:endParaRPr>
          </a:p>
        </p:txBody>
      </p:sp>
      <p:sp>
        <p:nvSpPr>
          <p:cNvPr id="150" name="Google Shape;150;g6d3c52094c_0_189"/>
          <p:cNvSpPr txBox="1">
            <a:spLocks noGrp="1"/>
          </p:cNvSpPr>
          <p:nvPr>
            <p:ph type="body" idx="1"/>
          </p:nvPr>
        </p:nvSpPr>
        <p:spPr>
          <a:xfrm>
            <a:off x="1097275" y="1845724"/>
            <a:ext cx="10058400" cy="4269600"/>
          </a:xfrm>
          <a:prstGeom prst="rect">
            <a:avLst/>
          </a:prstGeom>
        </p:spPr>
        <p:txBody>
          <a:bodyPr spcFirstLastPara="1" wrap="square" lIns="0" tIns="45700" rIns="0" bIns="45700" anchor="t" anchorCtr="0">
            <a:noAutofit/>
          </a:bodyPr>
          <a:lstStyle/>
          <a:p>
            <a:pPr marL="457200" lvl="0" indent="0" algn="l" rtl="0">
              <a:lnSpc>
                <a:spcPct val="100000"/>
              </a:lnSpc>
              <a:spcBef>
                <a:spcPts val="0"/>
              </a:spcBef>
              <a:spcAft>
                <a:spcPts val="0"/>
              </a:spcAft>
              <a:buNone/>
            </a:pPr>
            <a:r>
              <a:rPr lang="en-US" sz="2000" b="1" u="sng" dirty="0">
                <a:solidFill>
                  <a:srgbClr val="000000"/>
                </a:solidFill>
                <a:latin typeface="Arial"/>
                <a:ea typeface="Arial"/>
                <a:cs typeface="Arial"/>
                <a:sym typeface="Arial"/>
              </a:rPr>
              <a:t>Fieldwork</a:t>
            </a:r>
            <a:r>
              <a:rPr lang="en-US" sz="2000" dirty="0">
                <a:solidFill>
                  <a:srgbClr val="000000"/>
                </a:solidFill>
                <a:latin typeface="Arial"/>
                <a:ea typeface="Arial"/>
                <a:cs typeface="Arial"/>
                <a:sym typeface="Arial"/>
              </a:rPr>
              <a:t>: The fieldwork hours requirement has increased to 800 hours.</a:t>
            </a:r>
            <a:endParaRPr sz="2000" dirty="0">
              <a:solidFill>
                <a:srgbClr val="000000"/>
              </a:solidFill>
              <a:latin typeface="Arial"/>
              <a:ea typeface="Arial"/>
              <a:cs typeface="Arial"/>
              <a:sym typeface="Arial"/>
            </a:endParaRPr>
          </a:p>
          <a:p>
            <a:pPr marL="914400" lvl="1" indent="-361950" algn="l" rtl="0">
              <a:lnSpc>
                <a:spcPct val="100000"/>
              </a:lnSpc>
              <a:spcBef>
                <a:spcPts val="1000"/>
              </a:spcBef>
              <a:spcAft>
                <a:spcPts val="0"/>
              </a:spcAft>
              <a:buClr>
                <a:srgbClr val="000000"/>
              </a:buClr>
              <a:buSzPts val="2100"/>
              <a:buFont typeface="Arial"/>
              <a:buChar char="○"/>
            </a:pPr>
            <a:r>
              <a:rPr lang="en-US" sz="2100" b="1" i="1" dirty="0">
                <a:solidFill>
                  <a:srgbClr val="000000"/>
                </a:solidFill>
                <a:latin typeface="Arial"/>
                <a:ea typeface="Arial"/>
                <a:cs typeface="Arial"/>
                <a:sym typeface="Arial"/>
              </a:rPr>
              <a:t>600 hours</a:t>
            </a:r>
            <a:r>
              <a:rPr lang="en-US" sz="2100" dirty="0">
                <a:solidFill>
                  <a:srgbClr val="000000"/>
                </a:solidFill>
                <a:latin typeface="Arial"/>
                <a:ea typeface="Arial"/>
                <a:cs typeface="Arial"/>
                <a:sym typeface="Arial"/>
              </a:rPr>
              <a:t>: Must be completed in a public school setting with PreK-12 pupils. </a:t>
            </a:r>
            <a:endParaRPr sz="2100" dirty="0">
              <a:solidFill>
                <a:srgbClr val="000000"/>
              </a:solidFill>
              <a:latin typeface="Arial"/>
              <a:ea typeface="Arial"/>
              <a:cs typeface="Arial"/>
              <a:sym typeface="Arial"/>
            </a:endParaRPr>
          </a:p>
          <a:p>
            <a:pPr marL="914400" lvl="1" indent="-361950" algn="l" rtl="0">
              <a:lnSpc>
                <a:spcPct val="100000"/>
              </a:lnSpc>
              <a:spcBef>
                <a:spcPts val="0"/>
              </a:spcBef>
              <a:spcAft>
                <a:spcPts val="0"/>
              </a:spcAft>
              <a:buClr>
                <a:srgbClr val="000000"/>
              </a:buClr>
              <a:buSzPts val="2100"/>
              <a:buFont typeface="Arial"/>
              <a:buChar char="○"/>
            </a:pPr>
            <a:r>
              <a:rPr lang="en-US" sz="2100" b="1" i="1" dirty="0">
                <a:solidFill>
                  <a:srgbClr val="000000"/>
                </a:solidFill>
                <a:latin typeface="Arial"/>
                <a:ea typeface="Arial"/>
                <a:cs typeface="Arial"/>
                <a:sym typeface="Arial"/>
              </a:rPr>
              <a:t>200 hours</a:t>
            </a:r>
            <a:r>
              <a:rPr lang="en-US" sz="2100" dirty="0">
                <a:solidFill>
                  <a:srgbClr val="000000"/>
                </a:solidFill>
                <a:latin typeface="Arial"/>
                <a:ea typeface="Arial"/>
                <a:cs typeface="Arial"/>
                <a:sym typeface="Arial"/>
              </a:rPr>
              <a:t>: Can be completed in other areas related to schools and/or counseling. The required 150 hours for the CWA can be counted for toward 200 hours.</a:t>
            </a:r>
            <a:endParaRPr sz="2100" dirty="0">
              <a:solidFill>
                <a:srgbClr val="000000"/>
              </a:solidFill>
              <a:latin typeface="Arial"/>
              <a:ea typeface="Arial"/>
              <a:cs typeface="Arial"/>
              <a:sym typeface="Arial"/>
            </a:endParaRPr>
          </a:p>
          <a:p>
            <a:pPr marL="914400" lvl="1" indent="-361950" algn="l" rtl="0">
              <a:lnSpc>
                <a:spcPct val="100000"/>
              </a:lnSpc>
              <a:spcBef>
                <a:spcPts val="0"/>
              </a:spcBef>
              <a:spcAft>
                <a:spcPts val="0"/>
              </a:spcAft>
              <a:buClr>
                <a:srgbClr val="000000"/>
              </a:buClr>
              <a:buSzPts val="2100"/>
              <a:buFont typeface="Arial"/>
              <a:buChar char="○"/>
            </a:pPr>
            <a:r>
              <a:rPr lang="en-US" sz="2100" dirty="0">
                <a:solidFill>
                  <a:srgbClr val="000000"/>
                </a:solidFill>
                <a:latin typeface="Arial"/>
                <a:ea typeface="Arial"/>
                <a:cs typeface="Arial"/>
                <a:sym typeface="Arial"/>
              </a:rPr>
              <a:t>There are required activities that candidates must participate in during fieldwork (see newly adopted standards - Program Standard 4 - Fieldwork).</a:t>
            </a:r>
            <a:endParaRPr sz="2100" dirty="0">
              <a:solidFill>
                <a:srgbClr val="000000"/>
              </a:solidFill>
              <a:latin typeface="Arial"/>
              <a:ea typeface="Arial"/>
              <a:cs typeface="Arial"/>
              <a:sym typeface="Arial"/>
            </a:endParaRPr>
          </a:p>
          <a:p>
            <a:pPr marL="914400" lvl="1" indent="-361950" algn="l" rtl="0">
              <a:lnSpc>
                <a:spcPct val="100000"/>
              </a:lnSpc>
              <a:spcBef>
                <a:spcPts val="0"/>
              </a:spcBef>
              <a:spcAft>
                <a:spcPts val="0"/>
              </a:spcAft>
              <a:buClr>
                <a:srgbClr val="000000"/>
              </a:buClr>
              <a:buSzPts val="2100"/>
              <a:buFont typeface="Arial"/>
              <a:buChar char="○"/>
            </a:pPr>
            <a:r>
              <a:rPr lang="en-US" sz="2100">
                <a:solidFill>
                  <a:srgbClr val="000000"/>
                </a:solidFill>
                <a:latin typeface="Arial"/>
                <a:ea typeface="Arial"/>
                <a:cs typeface="Arial"/>
                <a:sym typeface="Arial"/>
              </a:rPr>
              <a:t>The 150-hour requirement to work with students from diverse backgrounds has been kept and expanded.</a:t>
            </a:r>
            <a:endParaRPr sz="2100">
              <a:solidFill>
                <a:srgbClr val="000000"/>
              </a:solidFill>
              <a:latin typeface="Arial"/>
              <a:ea typeface="Arial"/>
              <a:cs typeface="Arial"/>
              <a:sym typeface="Arial"/>
            </a:endParaRPr>
          </a:p>
          <a:p>
            <a:pPr marL="914400" lvl="1" indent="-361950" algn="l" rtl="0">
              <a:lnSpc>
                <a:spcPct val="100000"/>
              </a:lnSpc>
              <a:spcBef>
                <a:spcPts val="0"/>
              </a:spcBef>
              <a:spcAft>
                <a:spcPts val="0"/>
              </a:spcAft>
              <a:buClr>
                <a:srgbClr val="000000"/>
              </a:buClr>
              <a:buSzPts val="2100"/>
              <a:buFont typeface="Arial"/>
              <a:buChar char="○"/>
            </a:pPr>
            <a:r>
              <a:rPr lang="en-US" sz="2100" dirty="0">
                <a:solidFill>
                  <a:srgbClr val="000000"/>
                </a:solidFill>
                <a:latin typeface="Arial"/>
                <a:ea typeface="Arial"/>
                <a:cs typeface="Arial"/>
                <a:sym typeface="Arial"/>
              </a:rPr>
              <a:t>Candidates must create an individualized self-care plan.</a:t>
            </a:r>
            <a:endParaRPr sz="2100" dirty="0">
              <a:solidFill>
                <a:srgbClr val="000000"/>
              </a:solidFill>
              <a:latin typeface="Arial"/>
              <a:ea typeface="Arial"/>
              <a:cs typeface="Arial"/>
              <a:sym typeface="Arial"/>
            </a:endParaRPr>
          </a:p>
          <a:p>
            <a:pPr marL="914400" lvl="1" indent="-361950" algn="l" rtl="0">
              <a:lnSpc>
                <a:spcPct val="100000"/>
              </a:lnSpc>
              <a:spcBef>
                <a:spcPts val="0"/>
              </a:spcBef>
              <a:spcAft>
                <a:spcPts val="0"/>
              </a:spcAft>
              <a:buClr>
                <a:srgbClr val="000000"/>
              </a:buClr>
              <a:buSzPts val="2100"/>
              <a:buFont typeface="Arial"/>
              <a:buChar char="○"/>
            </a:pPr>
            <a:r>
              <a:rPr lang="en-US" sz="2100" dirty="0">
                <a:solidFill>
                  <a:srgbClr val="000000"/>
                </a:solidFill>
                <a:latin typeface="Arial"/>
                <a:ea typeface="Arial"/>
                <a:cs typeface="Arial"/>
                <a:sym typeface="Arial"/>
              </a:rPr>
              <a:t>Candidates must complete 100 hours (of the 600 required hours) in Social/Emotional, College/Career, and Academic counseling.</a:t>
            </a:r>
            <a:endParaRPr sz="2100" dirty="0">
              <a:solidFill>
                <a:srgbClr val="000000"/>
              </a:solidFill>
              <a:latin typeface="Arial"/>
              <a:ea typeface="Arial"/>
              <a:cs typeface="Arial"/>
              <a:sym typeface="Arial"/>
            </a:endParaRPr>
          </a:p>
          <a:p>
            <a:pPr marL="0" lvl="0" indent="0" algn="l" rtl="0">
              <a:lnSpc>
                <a:spcPct val="100000"/>
              </a:lnSpc>
              <a:spcBef>
                <a:spcPts val="0"/>
              </a:spcBef>
              <a:spcAft>
                <a:spcPts val="0"/>
              </a:spcAft>
              <a:buClr>
                <a:srgbClr val="000000"/>
              </a:buClr>
              <a:buSzPts val="1800"/>
              <a:buFont typeface="Arial"/>
              <a:buNone/>
            </a:pPr>
            <a:endParaRPr sz="3200" dirty="0">
              <a:solidFill>
                <a:srgbClr val="000000"/>
              </a:solidFill>
              <a:latin typeface="Arial"/>
              <a:ea typeface="Arial"/>
              <a:cs typeface="Arial"/>
              <a:sym typeface="Arial"/>
            </a:endParaRPr>
          </a:p>
          <a:p>
            <a:pPr marL="0" lvl="0" indent="0" algn="l" rtl="0">
              <a:lnSpc>
                <a:spcPct val="100000"/>
              </a:lnSpc>
              <a:spcBef>
                <a:spcPts val="0"/>
              </a:spcBef>
              <a:spcAft>
                <a:spcPts val="0"/>
              </a:spcAft>
              <a:buClr>
                <a:srgbClr val="000000"/>
              </a:buClr>
              <a:buSzPts val="1800"/>
              <a:buFont typeface="Arial"/>
              <a:buNone/>
            </a:pPr>
            <a:endParaRPr sz="3200" dirty="0">
              <a:latin typeface="Arial"/>
              <a:ea typeface="Arial"/>
              <a:cs typeface="Arial"/>
              <a:sym typeface="Arial"/>
            </a:endParaRPr>
          </a:p>
          <a:p>
            <a:pPr marL="0" lvl="0" indent="0" algn="l" rtl="0">
              <a:lnSpc>
                <a:spcPct val="100000"/>
              </a:lnSpc>
              <a:spcBef>
                <a:spcPts val="0"/>
              </a:spcBef>
              <a:spcAft>
                <a:spcPts val="0"/>
              </a:spcAft>
              <a:buClr>
                <a:srgbClr val="000000"/>
              </a:buClr>
              <a:buSzPts val="1800"/>
              <a:buFont typeface="Arial"/>
              <a:buNone/>
            </a:pPr>
            <a:endParaRPr sz="3200" dirty="0">
              <a:latin typeface="Arial"/>
              <a:ea typeface="Arial"/>
              <a:cs typeface="Arial"/>
              <a:sym typeface="Arial"/>
            </a:endParaRPr>
          </a:p>
          <a:p>
            <a:pPr marL="0" lvl="0" indent="0" algn="l" rtl="0">
              <a:lnSpc>
                <a:spcPct val="100000"/>
              </a:lnSpc>
              <a:spcBef>
                <a:spcPts val="0"/>
              </a:spcBef>
              <a:spcAft>
                <a:spcPts val="0"/>
              </a:spcAft>
              <a:buClr>
                <a:srgbClr val="000000"/>
              </a:buClr>
              <a:buSzPts val="1800"/>
              <a:buFont typeface="Arial"/>
              <a:buNone/>
            </a:pPr>
            <a:endParaRPr sz="3200" dirty="0">
              <a:latin typeface="Arial"/>
              <a:ea typeface="Arial"/>
              <a:cs typeface="Arial"/>
              <a:sym typeface="Arial"/>
            </a:endParaRPr>
          </a:p>
          <a:p>
            <a:pPr marL="0" lvl="0" indent="0" algn="l" rtl="0">
              <a:spcBef>
                <a:spcPts val="1200"/>
              </a:spcBef>
              <a:spcAft>
                <a:spcPts val="0"/>
              </a:spcAft>
              <a:buClr>
                <a:srgbClr val="000000"/>
              </a:buClr>
              <a:buSzPts val="1800"/>
              <a:buFont typeface="Arial"/>
              <a:buNone/>
            </a:pPr>
            <a:endParaRPr sz="1400" dirty="0">
              <a:solidFill>
                <a:srgbClr val="000000"/>
              </a:solidFill>
              <a:latin typeface="Arial"/>
              <a:ea typeface="Arial"/>
              <a:cs typeface="Arial"/>
              <a:sym typeface="Arial"/>
            </a:endParaRPr>
          </a:p>
          <a:p>
            <a:pPr marL="0" lvl="0" indent="0" algn="l" rtl="0">
              <a:spcBef>
                <a:spcPts val="1200"/>
              </a:spcBef>
              <a:spcAft>
                <a:spcPts val="0"/>
              </a:spcAft>
              <a:buNone/>
            </a:pPr>
            <a:endParaRPr dirty="0"/>
          </a:p>
        </p:txBody>
      </p:sp>
      <p:sp>
        <p:nvSpPr>
          <p:cNvPr id="151" name="Google Shape;151;g6d3c52094c_0_189"/>
          <p:cNvSpPr txBox="1">
            <a:spLocks noGrp="1"/>
          </p:cNvSpPr>
          <p:nvPr>
            <p:ph type="sldNum" idx="12"/>
          </p:nvPr>
        </p:nvSpPr>
        <p:spPr>
          <a:xfrm>
            <a:off x="10620124" y="6459503"/>
            <a:ext cx="13119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500"/>
              <a:buFont typeface="Arial"/>
              <a:buNone/>
            </a:pPr>
            <a:fld id="{00000000-1234-1234-1234-123412341234}" type="slidenum">
              <a:rPr lang="en-US" sz="1500">
                <a:solidFill>
                  <a:schemeClr val="dk1"/>
                </a:solidFill>
              </a:rPr>
              <a:t>26</a:t>
            </a:fld>
            <a:endParaRPr sz="1500">
              <a:solidFill>
                <a:schemeClr val="dk1"/>
              </a:solidFill>
            </a:endParaRPr>
          </a:p>
        </p:txBody>
      </p:sp>
    </p:spTree>
    <p:extLst>
      <p:ext uri="{BB962C8B-B14F-4D97-AF65-F5344CB8AC3E}">
        <p14:creationId xmlns:p14="http://schemas.microsoft.com/office/powerpoint/2010/main" val="16670081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g7c1f55754e_0_45"/>
          <p:cNvSpPr txBox="1">
            <a:spLocks noGrp="1"/>
          </p:cNvSpPr>
          <p:nvPr>
            <p:ph type="title"/>
          </p:nvPr>
        </p:nvSpPr>
        <p:spPr>
          <a:xfrm>
            <a:off x="1007725" y="458725"/>
            <a:ext cx="10058400" cy="12573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dk1"/>
              </a:buClr>
              <a:buSzPts val="1100"/>
              <a:buFont typeface="Arial"/>
              <a:buNone/>
            </a:pPr>
            <a:r>
              <a:rPr lang="en-US" dirty="0">
                <a:solidFill>
                  <a:schemeClr val="dk1"/>
                </a:solidFill>
              </a:rPr>
              <a:t>PPSSC Program Standard 4:</a:t>
            </a:r>
            <a:endParaRPr dirty="0">
              <a:solidFill>
                <a:schemeClr val="dk1"/>
              </a:solidFill>
            </a:endParaRPr>
          </a:p>
          <a:p>
            <a:pPr marL="0" lvl="0" indent="0" algn="l" rtl="0">
              <a:spcBef>
                <a:spcPts val="0"/>
              </a:spcBef>
              <a:spcAft>
                <a:spcPts val="0"/>
              </a:spcAft>
              <a:buSzPts val="1100"/>
              <a:buNone/>
            </a:pPr>
            <a:r>
              <a:rPr lang="en-US" dirty="0">
                <a:solidFill>
                  <a:schemeClr val="dk1"/>
                </a:solidFill>
              </a:rPr>
              <a:t>Clinical Practice</a:t>
            </a:r>
            <a:endParaRPr dirty="0"/>
          </a:p>
        </p:txBody>
      </p:sp>
      <p:sp>
        <p:nvSpPr>
          <p:cNvPr id="331" name="Google Shape;331;g7c1f55754e_0_45"/>
          <p:cNvSpPr txBox="1">
            <a:spLocks noGrp="1"/>
          </p:cNvSpPr>
          <p:nvPr>
            <p:ph type="body" idx="2"/>
          </p:nvPr>
        </p:nvSpPr>
        <p:spPr>
          <a:xfrm>
            <a:off x="657225" y="1796050"/>
            <a:ext cx="10944225" cy="4046400"/>
          </a:xfrm>
          <a:prstGeom prst="rect">
            <a:avLst/>
          </a:prstGeom>
          <a:noFill/>
          <a:ln>
            <a:noFill/>
          </a:ln>
        </p:spPr>
        <p:txBody>
          <a:bodyPr spcFirstLastPara="1" wrap="square" lIns="0" tIns="45700" rIns="0" bIns="45700" anchor="t" anchorCtr="0">
            <a:noAutofit/>
          </a:bodyPr>
          <a:lstStyle/>
          <a:p>
            <a:pPr marL="0" lvl="0" indent="0" algn="l" rtl="0">
              <a:lnSpc>
                <a:spcPct val="100000"/>
              </a:lnSpc>
              <a:spcBef>
                <a:spcPts val="0"/>
              </a:spcBef>
              <a:spcAft>
                <a:spcPts val="0"/>
              </a:spcAft>
              <a:buSzPts val="1800"/>
              <a:buNone/>
            </a:pPr>
            <a:r>
              <a:rPr lang="en-US" sz="2800" b="1" u="sng" dirty="0">
                <a:solidFill>
                  <a:srgbClr val="000000"/>
                </a:solidFill>
                <a:latin typeface="+mj-lt"/>
              </a:rPr>
              <a:t>Qualifications, Training, and Responsibilities of Site Supervisors</a:t>
            </a:r>
            <a:r>
              <a:rPr lang="en-US" sz="2800" dirty="0">
                <a:solidFill>
                  <a:srgbClr val="000000"/>
                </a:solidFill>
                <a:latin typeface="+mj-lt"/>
              </a:rPr>
              <a:t>: </a:t>
            </a:r>
            <a:endParaRPr sz="2800" dirty="0">
              <a:solidFill>
                <a:srgbClr val="000000"/>
              </a:solidFill>
              <a:latin typeface="+mj-lt"/>
            </a:endParaRPr>
          </a:p>
          <a:p>
            <a:pPr marL="0" lvl="0" indent="0" algn="l" rtl="0">
              <a:lnSpc>
                <a:spcPct val="100000"/>
              </a:lnSpc>
              <a:spcBef>
                <a:spcPts val="0"/>
              </a:spcBef>
              <a:spcAft>
                <a:spcPts val="0"/>
              </a:spcAft>
              <a:buSzPts val="1800"/>
              <a:buNone/>
            </a:pPr>
            <a:r>
              <a:rPr lang="en-US" sz="2800" dirty="0">
                <a:solidFill>
                  <a:srgbClr val="000000"/>
                </a:solidFill>
                <a:latin typeface="+mj-lt"/>
              </a:rPr>
              <a:t>Many elements remain the same, however, there are two specific changes…</a:t>
            </a:r>
            <a:endParaRPr sz="2800" dirty="0">
              <a:solidFill>
                <a:srgbClr val="000000"/>
              </a:solidFill>
              <a:latin typeface="+mj-lt"/>
            </a:endParaRPr>
          </a:p>
          <a:p>
            <a:pPr marL="457200" lvl="0" indent="-387350" algn="l" rtl="0">
              <a:lnSpc>
                <a:spcPct val="100000"/>
              </a:lnSpc>
              <a:spcBef>
                <a:spcPts val="0"/>
              </a:spcBef>
              <a:spcAft>
                <a:spcPts val="0"/>
              </a:spcAft>
              <a:buClr>
                <a:srgbClr val="000000"/>
              </a:buClr>
              <a:buSzPts val="2500"/>
              <a:buAutoNum type="arabicParenR"/>
            </a:pPr>
            <a:r>
              <a:rPr lang="en-US" sz="2800" dirty="0">
                <a:solidFill>
                  <a:srgbClr val="000000"/>
                </a:solidFill>
                <a:latin typeface="+mj-lt"/>
              </a:rPr>
              <a:t>Supervisors must now receive training in models of supervision, the SCPEs, and program fieldwork requirements, and programs are required to provide this continuing education.</a:t>
            </a:r>
            <a:endParaRPr sz="2800" dirty="0">
              <a:solidFill>
                <a:srgbClr val="000000"/>
              </a:solidFill>
              <a:latin typeface="+mj-lt"/>
            </a:endParaRPr>
          </a:p>
          <a:p>
            <a:pPr marL="457200" lvl="0" indent="-387350" algn="l" rtl="0">
              <a:lnSpc>
                <a:spcPct val="100000"/>
              </a:lnSpc>
              <a:spcBef>
                <a:spcPts val="0"/>
              </a:spcBef>
              <a:spcAft>
                <a:spcPts val="0"/>
              </a:spcAft>
              <a:buClr>
                <a:srgbClr val="000000"/>
              </a:buClr>
              <a:buSzPts val="2500"/>
              <a:buAutoNum type="arabicParenR"/>
            </a:pPr>
            <a:r>
              <a:rPr lang="en-US" sz="2800" dirty="0">
                <a:solidFill>
                  <a:srgbClr val="000000"/>
                </a:solidFill>
                <a:latin typeface="+mj-lt"/>
              </a:rPr>
              <a:t>Candidates </a:t>
            </a:r>
            <a:r>
              <a:rPr lang="en-US" sz="2800" i="1" u="sng" dirty="0">
                <a:solidFill>
                  <a:srgbClr val="000000"/>
                </a:solidFill>
                <a:latin typeface="+mj-lt"/>
              </a:rPr>
              <a:t>must</a:t>
            </a:r>
            <a:r>
              <a:rPr lang="en-US" sz="2800" dirty="0">
                <a:solidFill>
                  <a:srgbClr val="000000"/>
                </a:solidFill>
                <a:latin typeface="+mj-lt"/>
              </a:rPr>
              <a:t> meet with their supervisor for one (1) hour of individual supervision or 1.5 hours of group supervision each week.</a:t>
            </a:r>
            <a:endParaRPr sz="2800" dirty="0">
              <a:solidFill>
                <a:srgbClr val="000000"/>
              </a:solidFill>
              <a:latin typeface="+mj-lt"/>
            </a:endParaRPr>
          </a:p>
          <a:p>
            <a:pPr marL="0" lvl="0" indent="0" algn="l" rtl="0">
              <a:lnSpc>
                <a:spcPct val="100000"/>
              </a:lnSpc>
              <a:spcBef>
                <a:spcPts val="0"/>
              </a:spcBef>
              <a:spcAft>
                <a:spcPts val="0"/>
              </a:spcAft>
              <a:buSzPts val="1800"/>
              <a:buNone/>
            </a:pPr>
            <a:endParaRPr sz="3200" dirty="0">
              <a:solidFill>
                <a:schemeClr val="dk1"/>
              </a:solidFill>
            </a:endParaRPr>
          </a:p>
          <a:p>
            <a:pPr marL="0" lvl="0" indent="0" algn="l" rtl="0">
              <a:lnSpc>
                <a:spcPct val="100000"/>
              </a:lnSpc>
              <a:spcBef>
                <a:spcPts val="0"/>
              </a:spcBef>
              <a:spcAft>
                <a:spcPts val="0"/>
              </a:spcAft>
              <a:buSzPts val="1800"/>
              <a:buNone/>
            </a:pPr>
            <a:endParaRPr sz="3200" dirty="0">
              <a:solidFill>
                <a:schemeClr val="dk1"/>
              </a:solidFill>
            </a:endParaRPr>
          </a:p>
          <a:p>
            <a:pPr marL="0" lvl="0" indent="0" algn="l" rtl="0">
              <a:lnSpc>
                <a:spcPct val="100000"/>
              </a:lnSpc>
              <a:spcBef>
                <a:spcPts val="0"/>
              </a:spcBef>
              <a:spcAft>
                <a:spcPts val="0"/>
              </a:spcAft>
              <a:buSzPts val="1800"/>
              <a:buNone/>
            </a:pPr>
            <a:endParaRPr sz="3200" dirty="0">
              <a:solidFill>
                <a:schemeClr val="dk1"/>
              </a:solidFill>
            </a:endParaRPr>
          </a:p>
          <a:p>
            <a:pPr marL="0" lvl="0" indent="0" algn="l" rtl="0">
              <a:lnSpc>
                <a:spcPct val="100000"/>
              </a:lnSpc>
              <a:spcBef>
                <a:spcPts val="0"/>
              </a:spcBef>
              <a:spcAft>
                <a:spcPts val="0"/>
              </a:spcAft>
              <a:buSzPts val="1800"/>
              <a:buNone/>
            </a:pPr>
            <a:endParaRPr sz="3200" dirty="0">
              <a:solidFill>
                <a:schemeClr val="dk1"/>
              </a:solidFill>
            </a:endParaRPr>
          </a:p>
          <a:p>
            <a:pPr marL="0" lvl="0" indent="0" algn="l" rtl="0">
              <a:lnSpc>
                <a:spcPct val="100000"/>
              </a:lnSpc>
              <a:spcBef>
                <a:spcPts val="0"/>
              </a:spcBef>
              <a:spcAft>
                <a:spcPts val="0"/>
              </a:spcAft>
              <a:buSzPts val="1800"/>
              <a:buNone/>
            </a:pPr>
            <a:endParaRPr sz="3200" dirty="0">
              <a:solidFill>
                <a:schemeClr val="dk1"/>
              </a:solidFill>
            </a:endParaRPr>
          </a:p>
          <a:p>
            <a:pPr marL="0" lvl="0" indent="0" algn="l" rtl="0">
              <a:lnSpc>
                <a:spcPct val="100000"/>
              </a:lnSpc>
              <a:spcBef>
                <a:spcPts val="0"/>
              </a:spcBef>
              <a:spcAft>
                <a:spcPts val="0"/>
              </a:spcAft>
              <a:buSzPts val="1800"/>
              <a:buNone/>
            </a:pPr>
            <a:endParaRPr sz="3200" dirty="0">
              <a:solidFill>
                <a:schemeClr val="dk1"/>
              </a:solidFill>
            </a:endParaRPr>
          </a:p>
          <a:p>
            <a:pPr marL="0" lvl="0" indent="0" algn="l" rtl="0">
              <a:lnSpc>
                <a:spcPct val="100000"/>
              </a:lnSpc>
              <a:spcBef>
                <a:spcPts val="0"/>
              </a:spcBef>
              <a:spcAft>
                <a:spcPts val="0"/>
              </a:spcAft>
              <a:buSzPts val="1800"/>
              <a:buNone/>
            </a:pPr>
            <a:endParaRPr sz="3200" dirty="0">
              <a:solidFill>
                <a:schemeClr val="dk1"/>
              </a:solidFill>
            </a:endParaRPr>
          </a:p>
          <a:p>
            <a:pPr marL="0" lvl="0" indent="0" algn="l" rtl="0">
              <a:lnSpc>
                <a:spcPct val="90000"/>
              </a:lnSpc>
              <a:spcBef>
                <a:spcPts val="1200"/>
              </a:spcBef>
              <a:spcAft>
                <a:spcPts val="200"/>
              </a:spcAft>
              <a:buSzPts val="1800"/>
              <a:buNone/>
            </a:pPr>
            <a:endParaRPr dirty="0"/>
          </a:p>
        </p:txBody>
      </p:sp>
      <p:sp>
        <p:nvSpPr>
          <p:cNvPr id="332" name="Google Shape;332;g7c1f55754e_0_45"/>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27</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g7c1f55754e_0_53"/>
          <p:cNvSpPr txBox="1">
            <a:spLocks noGrp="1"/>
          </p:cNvSpPr>
          <p:nvPr>
            <p:ph type="title"/>
          </p:nvPr>
        </p:nvSpPr>
        <p:spPr>
          <a:xfrm>
            <a:off x="447675" y="286603"/>
            <a:ext cx="11363325" cy="145080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SzPts val="1800"/>
              <a:buNone/>
            </a:pPr>
            <a:r>
              <a:rPr lang="en-US" dirty="0">
                <a:solidFill>
                  <a:srgbClr val="000000"/>
                </a:solidFill>
              </a:rPr>
              <a:t>PPSSC Program Standard 4: </a:t>
            </a:r>
            <a:endParaRPr dirty="0">
              <a:solidFill>
                <a:srgbClr val="000000"/>
              </a:solidFill>
            </a:endParaRPr>
          </a:p>
          <a:p>
            <a:pPr marL="0" lvl="0" indent="0" algn="l" rtl="0">
              <a:lnSpc>
                <a:spcPct val="85000"/>
              </a:lnSpc>
              <a:spcBef>
                <a:spcPts val="0"/>
              </a:spcBef>
              <a:spcAft>
                <a:spcPts val="0"/>
              </a:spcAft>
              <a:buSzPts val="1800"/>
              <a:buNone/>
            </a:pPr>
            <a:r>
              <a:rPr lang="en-US" dirty="0">
                <a:solidFill>
                  <a:srgbClr val="000000"/>
                </a:solidFill>
              </a:rPr>
              <a:t>Clinical Practice</a:t>
            </a:r>
            <a:endParaRPr dirty="0">
              <a:solidFill>
                <a:srgbClr val="000000"/>
              </a:solidFill>
            </a:endParaRPr>
          </a:p>
        </p:txBody>
      </p:sp>
      <p:sp>
        <p:nvSpPr>
          <p:cNvPr id="340" name="Google Shape;340;g7c1f55754e_0_53"/>
          <p:cNvSpPr txBox="1">
            <a:spLocks noGrp="1"/>
          </p:cNvSpPr>
          <p:nvPr>
            <p:ph type="body" idx="2"/>
          </p:nvPr>
        </p:nvSpPr>
        <p:spPr>
          <a:xfrm>
            <a:off x="789299" y="1737400"/>
            <a:ext cx="10745475" cy="4046400"/>
          </a:xfrm>
          <a:prstGeom prst="rect">
            <a:avLst/>
          </a:prstGeom>
          <a:noFill/>
          <a:ln>
            <a:noFill/>
          </a:ln>
        </p:spPr>
        <p:txBody>
          <a:bodyPr spcFirstLastPara="1" wrap="square" lIns="0" tIns="45700" rIns="0" bIns="45700" anchor="t" anchorCtr="0">
            <a:noAutofit/>
          </a:bodyPr>
          <a:lstStyle/>
          <a:p>
            <a:pPr marL="0" lvl="0" indent="0" algn="l" rtl="0">
              <a:lnSpc>
                <a:spcPct val="100000"/>
              </a:lnSpc>
              <a:spcBef>
                <a:spcPts val="600"/>
              </a:spcBef>
              <a:spcAft>
                <a:spcPts val="0"/>
              </a:spcAft>
              <a:buSzPts val="1800"/>
              <a:buNone/>
            </a:pPr>
            <a:r>
              <a:rPr lang="en-US" sz="3200" u="sng" dirty="0">
                <a:solidFill>
                  <a:schemeClr val="dk1"/>
                </a:solidFill>
              </a:rPr>
              <a:t>CWA</a:t>
            </a:r>
            <a:r>
              <a:rPr lang="en-US" sz="3200" dirty="0">
                <a:solidFill>
                  <a:schemeClr val="dk1"/>
                </a:solidFill>
              </a:rPr>
              <a:t>: </a:t>
            </a:r>
            <a:endParaRPr sz="3200" dirty="0">
              <a:solidFill>
                <a:schemeClr val="dk1"/>
              </a:solidFill>
            </a:endParaRPr>
          </a:p>
          <a:p>
            <a:pPr marL="527050" lvl="0" indent="0" algn="l" rtl="0">
              <a:lnSpc>
                <a:spcPct val="100000"/>
              </a:lnSpc>
              <a:spcBef>
                <a:spcPts val="600"/>
              </a:spcBef>
              <a:spcAft>
                <a:spcPts val="0"/>
              </a:spcAft>
              <a:buClr>
                <a:schemeClr val="dk1"/>
              </a:buClr>
              <a:buSzPts val="2500"/>
              <a:buNone/>
            </a:pPr>
            <a:r>
              <a:rPr lang="en-US" sz="2500" dirty="0">
                <a:solidFill>
                  <a:schemeClr val="dk1"/>
                </a:solidFill>
              </a:rPr>
              <a:t>Candidates must complete 150 clock hours of field experience; </a:t>
            </a:r>
            <a:endParaRPr sz="2500" dirty="0">
              <a:solidFill>
                <a:schemeClr val="dk1"/>
              </a:solidFill>
            </a:endParaRPr>
          </a:p>
          <a:p>
            <a:pPr marL="1371600" lvl="1" indent="-387350" algn="l" rtl="0">
              <a:lnSpc>
                <a:spcPct val="100000"/>
              </a:lnSpc>
              <a:spcBef>
                <a:spcPts val="600"/>
              </a:spcBef>
              <a:spcAft>
                <a:spcPts val="0"/>
              </a:spcAft>
              <a:buClr>
                <a:schemeClr val="dk1"/>
              </a:buClr>
              <a:buSzPts val="2500"/>
              <a:buChar char="○"/>
            </a:pPr>
            <a:r>
              <a:rPr lang="en-US" sz="2500" dirty="0">
                <a:solidFill>
                  <a:schemeClr val="dk1"/>
                </a:solidFill>
              </a:rPr>
              <a:t>a minimum of 90 hours in a school setting in direct contact with pupils;</a:t>
            </a:r>
            <a:endParaRPr sz="2500" dirty="0">
              <a:solidFill>
                <a:schemeClr val="dk1"/>
              </a:solidFill>
            </a:endParaRPr>
          </a:p>
          <a:p>
            <a:pPr marL="1371600" lvl="1" indent="-387350" algn="l" rtl="0">
              <a:lnSpc>
                <a:spcPct val="100000"/>
              </a:lnSpc>
              <a:spcBef>
                <a:spcPts val="600"/>
              </a:spcBef>
              <a:spcAft>
                <a:spcPts val="0"/>
              </a:spcAft>
              <a:buClr>
                <a:schemeClr val="dk1"/>
              </a:buClr>
              <a:buSzPts val="2500"/>
              <a:buChar char="○"/>
            </a:pPr>
            <a:r>
              <a:rPr lang="en-US" sz="2500" dirty="0">
                <a:solidFill>
                  <a:schemeClr val="dk1"/>
                </a:solidFill>
              </a:rPr>
              <a:t>A minimum of 30 hours should include interdisciplinary experiences in a setting that is outside of the field of education, e.g., law enforcement, juvenile justice, </a:t>
            </a:r>
            <a:r>
              <a:rPr lang="en-US" sz="2500" dirty="0" err="1">
                <a:solidFill>
                  <a:schemeClr val="dk1"/>
                </a:solidFill>
              </a:rPr>
              <a:t>etc</a:t>
            </a:r>
            <a:r>
              <a:rPr lang="en-US" sz="2500" dirty="0">
                <a:solidFill>
                  <a:schemeClr val="dk1"/>
                </a:solidFill>
              </a:rPr>
              <a:t>;</a:t>
            </a:r>
            <a:endParaRPr sz="2500" dirty="0">
              <a:solidFill>
                <a:schemeClr val="dk1"/>
              </a:solidFill>
            </a:endParaRPr>
          </a:p>
          <a:p>
            <a:pPr marL="1371600" lvl="1" indent="-387350" algn="l" rtl="0">
              <a:lnSpc>
                <a:spcPct val="100000"/>
              </a:lnSpc>
              <a:spcBef>
                <a:spcPts val="600"/>
              </a:spcBef>
              <a:spcAft>
                <a:spcPts val="0"/>
              </a:spcAft>
              <a:buClr>
                <a:schemeClr val="dk1"/>
              </a:buClr>
              <a:buSzPts val="2500"/>
              <a:buChar char="○"/>
            </a:pPr>
            <a:r>
              <a:rPr lang="en-US" sz="2500" dirty="0">
                <a:solidFill>
                  <a:schemeClr val="dk1"/>
                </a:solidFill>
              </a:rPr>
              <a:t>The remaining 30 hours are at the discretion of the university supervisor.</a:t>
            </a:r>
            <a:r>
              <a:rPr lang="en-US" sz="3200" dirty="0">
                <a:solidFill>
                  <a:schemeClr val="dk1"/>
                </a:solidFill>
              </a:rPr>
              <a:t> </a:t>
            </a:r>
            <a:endParaRPr dirty="0"/>
          </a:p>
        </p:txBody>
      </p:sp>
      <p:sp>
        <p:nvSpPr>
          <p:cNvPr id="341" name="Google Shape;341;g7c1f55754e_0_53"/>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28</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g7c1f55754e_0_69"/>
          <p:cNvSpPr txBox="1">
            <a:spLocks noGrp="1"/>
          </p:cNvSpPr>
          <p:nvPr>
            <p:ph type="title"/>
          </p:nvPr>
        </p:nvSpPr>
        <p:spPr>
          <a:xfrm>
            <a:off x="542925" y="211652"/>
            <a:ext cx="11334750" cy="125121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SzPts val="1800"/>
              <a:buNone/>
            </a:pPr>
            <a:r>
              <a:rPr lang="en-US" sz="4400" dirty="0">
                <a:solidFill>
                  <a:srgbClr val="000000"/>
                </a:solidFill>
              </a:rPr>
              <a:t>PPSSC Performance Expectations (PEs)</a:t>
            </a:r>
            <a:endParaRPr sz="4400" dirty="0">
              <a:solidFill>
                <a:srgbClr val="000000"/>
              </a:solidFill>
            </a:endParaRPr>
          </a:p>
        </p:txBody>
      </p:sp>
      <p:sp>
        <p:nvSpPr>
          <p:cNvPr id="349" name="Google Shape;349;g7c1f55754e_0_69"/>
          <p:cNvSpPr txBox="1">
            <a:spLocks noGrp="1"/>
          </p:cNvSpPr>
          <p:nvPr>
            <p:ph type="body" idx="2"/>
          </p:nvPr>
        </p:nvSpPr>
        <p:spPr>
          <a:xfrm>
            <a:off x="723900" y="1845725"/>
            <a:ext cx="11020425" cy="4231200"/>
          </a:xfrm>
          <a:prstGeom prst="rect">
            <a:avLst/>
          </a:prstGeom>
          <a:noFill/>
          <a:ln>
            <a:noFill/>
          </a:ln>
        </p:spPr>
        <p:txBody>
          <a:bodyPr spcFirstLastPara="1" wrap="square" lIns="0" tIns="45700" rIns="0" bIns="45700" anchor="t" anchorCtr="0">
            <a:noAutofit/>
          </a:bodyPr>
          <a:lstStyle/>
          <a:p>
            <a:pPr marL="457200" lvl="0" indent="-412750" algn="l" rtl="0">
              <a:lnSpc>
                <a:spcPct val="100000"/>
              </a:lnSpc>
              <a:spcBef>
                <a:spcPts val="600"/>
              </a:spcBef>
              <a:spcAft>
                <a:spcPts val="0"/>
              </a:spcAft>
              <a:buClr>
                <a:schemeClr val="dk1"/>
              </a:buClr>
              <a:buSzPts val="2900"/>
              <a:buChar char="●"/>
            </a:pPr>
            <a:r>
              <a:rPr lang="en-US" sz="2900" dirty="0">
                <a:solidFill>
                  <a:schemeClr val="dk1"/>
                </a:solidFill>
                <a:latin typeface="+mj-lt"/>
              </a:rPr>
              <a:t>Each PE has specific elements (knowledge, skills, and abilities) that must be assessed for by the program and demonstrated by the candidate. </a:t>
            </a:r>
            <a:endParaRPr sz="2900" dirty="0">
              <a:solidFill>
                <a:schemeClr val="dk1"/>
              </a:solidFill>
              <a:latin typeface="+mj-lt"/>
            </a:endParaRPr>
          </a:p>
          <a:p>
            <a:pPr marL="457200" lvl="0" indent="-412750" algn="l" rtl="0">
              <a:lnSpc>
                <a:spcPct val="100000"/>
              </a:lnSpc>
              <a:spcBef>
                <a:spcPts val="600"/>
              </a:spcBef>
              <a:spcAft>
                <a:spcPts val="0"/>
              </a:spcAft>
              <a:buClr>
                <a:schemeClr val="dk1"/>
              </a:buClr>
              <a:buSzPts val="2900"/>
              <a:buChar char="●"/>
            </a:pPr>
            <a:r>
              <a:rPr lang="en-US" sz="2900" dirty="0">
                <a:solidFill>
                  <a:schemeClr val="dk1"/>
                </a:solidFill>
                <a:latin typeface="+mj-lt"/>
              </a:rPr>
              <a:t>For all elements there is a specific directive word, e.g., develop and apply ____, or examine ____, or articulate ____, or demonstrate _____.</a:t>
            </a:r>
            <a:endParaRPr sz="2900" dirty="0">
              <a:solidFill>
                <a:schemeClr val="dk1"/>
              </a:solidFill>
              <a:latin typeface="+mj-lt"/>
            </a:endParaRPr>
          </a:p>
          <a:p>
            <a:pPr marL="457200" lvl="0" indent="-412750" algn="l" rtl="0">
              <a:lnSpc>
                <a:spcPct val="100000"/>
              </a:lnSpc>
              <a:spcBef>
                <a:spcPts val="600"/>
              </a:spcBef>
              <a:spcAft>
                <a:spcPts val="0"/>
              </a:spcAft>
              <a:buClr>
                <a:schemeClr val="dk1"/>
              </a:buClr>
              <a:buSzPts val="2900"/>
              <a:buChar char="●"/>
            </a:pPr>
            <a:r>
              <a:rPr lang="en-US" sz="2900" dirty="0">
                <a:solidFill>
                  <a:schemeClr val="dk1"/>
                </a:solidFill>
                <a:latin typeface="+mj-lt"/>
              </a:rPr>
              <a:t>There is now a PE specific to each of the domains of school counseling (academic, social/emotional, and college/career).</a:t>
            </a:r>
            <a:endParaRPr sz="2900" dirty="0">
              <a:solidFill>
                <a:schemeClr val="dk1"/>
              </a:solidFill>
              <a:latin typeface="+mj-lt"/>
            </a:endParaRPr>
          </a:p>
          <a:p>
            <a:pPr marL="384048" lvl="0" indent="0" algn="l" rtl="0">
              <a:lnSpc>
                <a:spcPct val="100000"/>
              </a:lnSpc>
              <a:spcBef>
                <a:spcPts val="0"/>
              </a:spcBef>
              <a:spcAft>
                <a:spcPts val="0"/>
              </a:spcAft>
              <a:buSzPts val="1800"/>
              <a:buNone/>
            </a:pPr>
            <a:endParaRPr sz="3200" dirty="0">
              <a:solidFill>
                <a:schemeClr val="dk1"/>
              </a:solidFill>
            </a:endParaRPr>
          </a:p>
          <a:p>
            <a:pPr marL="0" lvl="0" indent="0" algn="l" rtl="0">
              <a:lnSpc>
                <a:spcPct val="90000"/>
              </a:lnSpc>
              <a:spcBef>
                <a:spcPts val="1200"/>
              </a:spcBef>
              <a:spcAft>
                <a:spcPts val="200"/>
              </a:spcAft>
              <a:buSzPts val="1800"/>
              <a:buNone/>
            </a:pPr>
            <a:endParaRPr dirty="0"/>
          </a:p>
        </p:txBody>
      </p:sp>
      <p:sp>
        <p:nvSpPr>
          <p:cNvPr id="350" name="Google Shape;350;g7c1f55754e_0_69"/>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a:t>Common Principles, Values, and Goals of PPS Programs</a:t>
            </a:r>
            <a:endParaRPr/>
          </a:p>
        </p:txBody>
      </p:sp>
      <p:sp>
        <p:nvSpPr>
          <p:cNvPr id="124" name="Google Shape;124;p3"/>
          <p:cNvSpPr txBox="1">
            <a:spLocks noGrp="1"/>
          </p:cNvSpPr>
          <p:nvPr>
            <p:ph type="body" idx="1"/>
          </p:nvPr>
        </p:nvSpPr>
        <p:spPr>
          <a:xfrm>
            <a:off x="571500" y="2046514"/>
            <a:ext cx="10640983" cy="3822580"/>
          </a:xfrm>
          <a:prstGeom prst="rect">
            <a:avLst/>
          </a:prstGeom>
          <a:noFill/>
          <a:ln>
            <a:noFill/>
          </a:ln>
        </p:spPr>
        <p:txBody>
          <a:bodyPr spcFirstLastPara="1" wrap="square" lIns="0" tIns="45700" rIns="0" bIns="45700" anchor="t" anchorCtr="0">
            <a:noAutofit/>
          </a:bodyPr>
          <a:lstStyle/>
          <a:p>
            <a:pPr marL="457200" lvl="0" indent="-282575" algn="l" rtl="0">
              <a:lnSpc>
                <a:spcPct val="100000"/>
              </a:lnSpc>
              <a:spcAft>
                <a:spcPts val="0"/>
              </a:spcAft>
              <a:buSzPts val="2590"/>
              <a:buFont typeface="Noto Sans Symbols"/>
              <a:buChar char="▪"/>
            </a:pPr>
            <a:r>
              <a:rPr lang="en-US" sz="2800" dirty="0">
                <a:latin typeface="+mn-lt"/>
              </a:rPr>
              <a:t>A Statement that is common across all three PPS programs that confirms the common emphases, beliefs, and goals of these programs. </a:t>
            </a:r>
            <a:endParaRPr sz="2400" dirty="0">
              <a:latin typeface="+mn-lt"/>
            </a:endParaRPr>
          </a:p>
          <a:p>
            <a:pPr marL="457200" lvl="0" indent="-282575" algn="l" rtl="0">
              <a:lnSpc>
                <a:spcPct val="100000"/>
              </a:lnSpc>
              <a:spcAft>
                <a:spcPts val="0"/>
              </a:spcAft>
              <a:buSzPts val="2590"/>
              <a:buFont typeface="Noto Sans Symbols"/>
              <a:buChar char="▪"/>
            </a:pPr>
            <a:r>
              <a:rPr lang="en-US" sz="2800" dirty="0">
                <a:latin typeface="+mn-lt"/>
              </a:rPr>
              <a:t>This statement guides each program in how to meet the Program Standards and Performance Expectations.</a:t>
            </a:r>
            <a:endParaRPr sz="2400" dirty="0">
              <a:latin typeface="+mn-lt"/>
            </a:endParaRPr>
          </a:p>
          <a:p>
            <a:pPr marL="457200" lvl="0" indent="-282575" algn="l" rtl="0">
              <a:lnSpc>
                <a:spcPct val="100000"/>
              </a:lnSpc>
              <a:spcAft>
                <a:spcPts val="0"/>
              </a:spcAft>
              <a:buSzPts val="2590"/>
              <a:buFont typeface="Noto Sans Symbols"/>
              <a:buChar char="▪"/>
            </a:pPr>
            <a:r>
              <a:rPr lang="en-US" sz="2800" dirty="0">
                <a:latin typeface="+mn-lt"/>
              </a:rPr>
              <a:t>This statement should be visible throughout the program design, fieldwork and known by faculty and candidates.  </a:t>
            </a:r>
            <a:endParaRPr sz="2800" dirty="0">
              <a:latin typeface="+mn-lt"/>
            </a:endParaRPr>
          </a:p>
        </p:txBody>
      </p:sp>
      <p:sp>
        <p:nvSpPr>
          <p:cNvPr id="125" name="Google Shape;125;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g7c1f55754e_0_61"/>
          <p:cNvSpPr txBox="1">
            <a:spLocks noGrp="1"/>
          </p:cNvSpPr>
          <p:nvPr>
            <p:ph type="title"/>
          </p:nvPr>
        </p:nvSpPr>
        <p:spPr>
          <a:xfrm>
            <a:off x="533401" y="286603"/>
            <a:ext cx="11287124" cy="1244687"/>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SzPts val="1800"/>
              <a:buNone/>
            </a:pPr>
            <a:r>
              <a:rPr lang="en-US" sz="4400" dirty="0">
                <a:solidFill>
                  <a:srgbClr val="000000"/>
                </a:solidFill>
              </a:rPr>
              <a:t>PPSSC Performance Expectations (PEs)</a:t>
            </a:r>
            <a:endParaRPr sz="4400" dirty="0">
              <a:solidFill>
                <a:srgbClr val="000000"/>
              </a:solidFill>
            </a:endParaRPr>
          </a:p>
        </p:txBody>
      </p:sp>
      <p:sp>
        <p:nvSpPr>
          <p:cNvPr id="358" name="Google Shape;358;g7c1f55754e_0_61"/>
          <p:cNvSpPr txBox="1">
            <a:spLocks noGrp="1"/>
          </p:cNvSpPr>
          <p:nvPr>
            <p:ph type="body" idx="2"/>
          </p:nvPr>
        </p:nvSpPr>
        <p:spPr>
          <a:xfrm>
            <a:off x="714375" y="1845725"/>
            <a:ext cx="10497950" cy="4299600"/>
          </a:xfrm>
          <a:prstGeom prst="rect">
            <a:avLst/>
          </a:prstGeom>
          <a:noFill/>
          <a:ln>
            <a:noFill/>
          </a:ln>
        </p:spPr>
        <p:txBody>
          <a:bodyPr spcFirstLastPara="1" wrap="square" lIns="0" tIns="45700" rIns="0" bIns="45700" anchor="t" anchorCtr="0">
            <a:noAutofit/>
          </a:bodyPr>
          <a:lstStyle/>
          <a:p>
            <a:pPr marL="25400" lvl="0" indent="0" algn="l" rtl="0">
              <a:lnSpc>
                <a:spcPct val="100000"/>
              </a:lnSpc>
              <a:spcBef>
                <a:spcPts val="600"/>
              </a:spcBef>
              <a:spcAft>
                <a:spcPts val="0"/>
              </a:spcAft>
              <a:buClr>
                <a:schemeClr val="dk1"/>
              </a:buClr>
              <a:buSzPts val="3200"/>
              <a:buNone/>
            </a:pPr>
            <a:r>
              <a:rPr lang="en-US" sz="3200" i="1" dirty="0">
                <a:solidFill>
                  <a:schemeClr val="dk1"/>
                </a:solidFill>
              </a:rPr>
              <a:t>The new School Counseling PEs…</a:t>
            </a:r>
            <a:endParaRPr sz="3200" i="1" dirty="0">
              <a:solidFill>
                <a:schemeClr val="dk1"/>
              </a:solidFill>
            </a:endParaRPr>
          </a:p>
          <a:p>
            <a:pPr marL="914400" lvl="1" indent="-393700" algn="l" rtl="0">
              <a:lnSpc>
                <a:spcPct val="100000"/>
              </a:lnSpc>
              <a:spcBef>
                <a:spcPts val="600"/>
              </a:spcBef>
              <a:spcAft>
                <a:spcPts val="0"/>
              </a:spcAft>
              <a:buClr>
                <a:schemeClr val="dk1"/>
              </a:buClr>
              <a:buSzPts val="2600"/>
              <a:buChar char="○"/>
            </a:pPr>
            <a:r>
              <a:rPr lang="en-US" sz="2600" dirty="0">
                <a:solidFill>
                  <a:schemeClr val="dk1"/>
                </a:solidFill>
              </a:rPr>
              <a:t>include elements from the previous generic standards (2000), and are enhanced and focused to reflect current practices and current issues affecting PreK-12 student achievement.</a:t>
            </a:r>
            <a:endParaRPr sz="2600" dirty="0">
              <a:solidFill>
                <a:schemeClr val="dk1"/>
              </a:solidFill>
            </a:endParaRPr>
          </a:p>
          <a:p>
            <a:pPr marL="914400" lvl="1" indent="-393700" algn="l" rtl="0">
              <a:lnSpc>
                <a:spcPct val="100000"/>
              </a:lnSpc>
              <a:spcBef>
                <a:spcPts val="600"/>
              </a:spcBef>
              <a:spcAft>
                <a:spcPts val="0"/>
              </a:spcAft>
              <a:buClr>
                <a:schemeClr val="dk1"/>
              </a:buClr>
              <a:buSzPts val="2600"/>
              <a:buChar char="○"/>
            </a:pPr>
            <a:r>
              <a:rPr lang="en-US" sz="2600" dirty="0">
                <a:solidFill>
                  <a:schemeClr val="dk1"/>
                </a:solidFill>
              </a:rPr>
              <a:t>are aligned with the national standards, including CACREP and ASCA. </a:t>
            </a:r>
            <a:endParaRPr sz="2600" dirty="0">
              <a:solidFill>
                <a:schemeClr val="dk1"/>
              </a:solidFill>
            </a:endParaRPr>
          </a:p>
          <a:p>
            <a:pPr marL="914400" lvl="1" indent="-393700" algn="l" rtl="0">
              <a:lnSpc>
                <a:spcPct val="100000"/>
              </a:lnSpc>
              <a:spcBef>
                <a:spcPts val="600"/>
              </a:spcBef>
              <a:spcAft>
                <a:spcPts val="0"/>
              </a:spcAft>
              <a:buClr>
                <a:schemeClr val="dk1"/>
              </a:buClr>
              <a:buSzPts val="2600"/>
              <a:buChar char="○"/>
            </a:pPr>
            <a:r>
              <a:rPr lang="en-US" sz="2600" dirty="0">
                <a:solidFill>
                  <a:schemeClr val="dk1"/>
                </a:solidFill>
              </a:rPr>
              <a:t>reflect a significant updating of professional practices in all areas to address academic, social-emotional, college/career outcomes for all pupils.</a:t>
            </a:r>
            <a:endParaRPr sz="2600" dirty="0">
              <a:solidFill>
                <a:schemeClr val="dk1"/>
              </a:solidFill>
            </a:endParaRPr>
          </a:p>
          <a:p>
            <a:pPr marL="384048" lvl="0" indent="0" algn="l" rtl="0">
              <a:lnSpc>
                <a:spcPct val="100000"/>
              </a:lnSpc>
              <a:spcBef>
                <a:spcPts val="0"/>
              </a:spcBef>
              <a:spcAft>
                <a:spcPts val="0"/>
              </a:spcAft>
              <a:buSzPts val="1800"/>
              <a:buNone/>
            </a:pPr>
            <a:endParaRPr sz="2800" dirty="0">
              <a:solidFill>
                <a:schemeClr val="dk1"/>
              </a:solidFill>
            </a:endParaRPr>
          </a:p>
          <a:p>
            <a:pPr marL="0" lvl="0" indent="0" algn="l" rtl="0">
              <a:lnSpc>
                <a:spcPct val="90000"/>
              </a:lnSpc>
              <a:spcBef>
                <a:spcPts val="1200"/>
              </a:spcBef>
              <a:spcAft>
                <a:spcPts val="200"/>
              </a:spcAft>
              <a:buSzPts val="1800"/>
              <a:buNone/>
            </a:pPr>
            <a:endParaRPr dirty="0"/>
          </a:p>
        </p:txBody>
      </p:sp>
      <p:sp>
        <p:nvSpPr>
          <p:cNvPr id="359" name="Google Shape;359;g7c1f55754e_0_61"/>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CB6CE-9FFD-47F4-A092-19604BD4EED2}"/>
              </a:ext>
            </a:extLst>
          </p:cNvPr>
          <p:cNvSpPr>
            <a:spLocks noGrp="1"/>
          </p:cNvSpPr>
          <p:nvPr>
            <p:ph type="title"/>
          </p:nvPr>
        </p:nvSpPr>
        <p:spPr/>
        <p:txBody>
          <a:bodyPr>
            <a:normAutofit fontScale="90000"/>
          </a:bodyPr>
          <a:lstStyle/>
          <a:p>
            <a:pPr algn="ctr"/>
            <a:r>
              <a:rPr lang="en-US" sz="4400" dirty="0">
                <a:latin typeface="+mj-lt"/>
              </a:rPr>
              <a:t>PPSSC Performance Expectations (PEs)</a:t>
            </a:r>
            <a:br>
              <a:rPr lang="en-US" dirty="0"/>
            </a:br>
            <a:endParaRPr lang="en-US" dirty="0"/>
          </a:p>
        </p:txBody>
      </p:sp>
      <p:sp>
        <p:nvSpPr>
          <p:cNvPr id="3" name="Text Placeholder 2">
            <a:extLst>
              <a:ext uri="{FF2B5EF4-FFF2-40B4-BE49-F238E27FC236}">
                <a16:creationId xmlns:a16="http://schemas.microsoft.com/office/drawing/2014/main" id="{CDAE2141-4078-4C8F-919C-8BA7832BB16C}"/>
              </a:ext>
            </a:extLst>
          </p:cNvPr>
          <p:cNvSpPr>
            <a:spLocks noGrp="1"/>
          </p:cNvSpPr>
          <p:nvPr>
            <p:ph type="body" idx="1"/>
          </p:nvPr>
        </p:nvSpPr>
        <p:spPr>
          <a:xfrm>
            <a:off x="416859" y="1845734"/>
            <a:ext cx="11349317" cy="4023360"/>
          </a:xfrm>
        </p:spPr>
        <p:txBody>
          <a:bodyPr>
            <a:normAutofit lnSpcReduction="10000"/>
          </a:bodyPr>
          <a:lstStyle/>
          <a:p>
            <a:pPr marL="25400">
              <a:spcBef>
                <a:spcPts val="600"/>
              </a:spcBef>
              <a:buClr>
                <a:schemeClr val="dk1"/>
              </a:buClr>
              <a:buSzPts val="3200"/>
            </a:pPr>
            <a:r>
              <a:rPr lang="en-US" sz="3200" i="1" dirty="0">
                <a:latin typeface="+mj-lt"/>
              </a:rPr>
              <a:t>PEs enhance focus on...</a:t>
            </a:r>
            <a:r>
              <a:rPr lang="en-US" sz="3200" dirty="0">
                <a:latin typeface="+mj-lt"/>
              </a:rPr>
              <a:t> </a:t>
            </a:r>
          </a:p>
          <a:p>
            <a:pPr lvl="1" indent="-406400">
              <a:spcBef>
                <a:spcPts val="600"/>
              </a:spcBef>
              <a:buClr>
                <a:schemeClr val="dk1"/>
              </a:buClr>
              <a:buSzPts val="2800"/>
              <a:buFont typeface="Arial"/>
              <a:buChar char="○"/>
            </a:pPr>
            <a:r>
              <a:rPr lang="en-US" sz="2800" dirty="0">
                <a:solidFill>
                  <a:schemeClr val="dk1"/>
                </a:solidFill>
                <a:latin typeface="+mj-lt"/>
              </a:rPr>
              <a:t>mental health issues and the impact to students across each domain. </a:t>
            </a:r>
          </a:p>
          <a:p>
            <a:pPr lvl="1" indent="-406400">
              <a:spcBef>
                <a:spcPts val="600"/>
              </a:spcBef>
              <a:buClr>
                <a:schemeClr val="dk1"/>
              </a:buClr>
              <a:buSzPts val="2800"/>
              <a:buFont typeface="Arial"/>
              <a:buChar char="○"/>
            </a:pPr>
            <a:r>
              <a:rPr lang="en-US" sz="2800" dirty="0">
                <a:solidFill>
                  <a:schemeClr val="dk1"/>
                </a:solidFill>
                <a:latin typeface="+mj-lt"/>
              </a:rPr>
              <a:t>comprehensive prevention and intervention services around crisis and trauma.</a:t>
            </a:r>
          </a:p>
          <a:p>
            <a:pPr lvl="1" indent="-406400">
              <a:spcBef>
                <a:spcPts val="600"/>
              </a:spcBef>
              <a:buClr>
                <a:schemeClr val="dk1"/>
              </a:buClr>
              <a:buSzPts val="2800"/>
              <a:buFont typeface="Arial"/>
              <a:buChar char="○"/>
            </a:pPr>
            <a:r>
              <a:rPr lang="en-US" sz="2800" dirty="0">
                <a:solidFill>
                  <a:schemeClr val="dk1"/>
                </a:solidFill>
                <a:latin typeface="+mj-lt"/>
              </a:rPr>
              <a:t>social justice, equity, and access in schools, and the role of the SC.</a:t>
            </a:r>
          </a:p>
          <a:p>
            <a:pPr lvl="1" indent="-406400">
              <a:spcBef>
                <a:spcPts val="600"/>
              </a:spcBef>
              <a:buClr>
                <a:schemeClr val="dk1"/>
              </a:buClr>
              <a:buSzPts val="2800"/>
              <a:buFont typeface="Arial"/>
              <a:buChar char="○"/>
            </a:pPr>
            <a:r>
              <a:rPr lang="en-US" sz="2800" dirty="0">
                <a:solidFill>
                  <a:schemeClr val="dk1"/>
                </a:solidFill>
                <a:latin typeface="+mj-lt"/>
              </a:rPr>
              <a:t>the need for continuing education around crisis, trauma, and mental health services.</a:t>
            </a:r>
          </a:p>
          <a:p>
            <a:pPr lvl="1" indent="-406400">
              <a:spcBef>
                <a:spcPts val="600"/>
              </a:spcBef>
              <a:buClr>
                <a:schemeClr val="dk1"/>
              </a:buClr>
              <a:buSzPts val="2800"/>
              <a:buFont typeface="Arial"/>
              <a:buChar char="○"/>
            </a:pPr>
            <a:r>
              <a:rPr lang="en-US" sz="2800" dirty="0">
                <a:solidFill>
                  <a:schemeClr val="dk1"/>
                </a:solidFill>
                <a:latin typeface="+mj-lt"/>
              </a:rPr>
              <a:t>MTSS and social-emotional learning.</a:t>
            </a:r>
          </a:p>
          <a:p>
            <a:endParaRPr lang="en-US" dirty="0">
              <a:latin typeface="+mj-lt"/>
            </a:endParaRPr>
          </a:p>
        </p:txBody>
      </p:sp>
      <p:sp>
        <p:nvSpPr>
          <p:cNvPr id="4" name="Slide Number Placeholder 3">
            <a:extLst>
              <a:ext uri="{FF2B5EF4-FFF2-40B4-BE49-F238E27FC236}">
                <a16:creationId xmlns:a16="http://schemas.microsoft.com/office/drawing/2014/main" id="{4D7B9393-8986-4C41-9290-3E49C388D41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31</a:t>
            </a:fld>
            <a:endParaRPr lang="en-US"/>
          </a:p>
        </p:txBody>
      </p:sp>
    </p:spTree>
    <p:extLst>
      <p:ext uri="{BB962C8B-B14F-4D97-AF65-F5344CB8AC3E}">
        <p14:creationId xmlns:p14="http://schemas.microsoft.com/office/powerpoint/2010/main" val="971373588"/>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13"/>
          <p:cNvSpPr txBox="1">
            <a:spLocks noGrp="1"/>
          </p:cNvSpPr>
          <p:nvPr>
            <p:ph type="title"/>
          </p:nvPr>
        </p:nvSpPr>
        <p:spPr>
          <a:xfrm>
            <a:off x="438150" y="286603"/>
            <a:ext cx="1137285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sz="4400" dirty="0"/>
              <a:t>PPS Social Work Standards and PEs Areas to Consider</a:t>
            </a:r>
            <a:endParaRPr sz="4400" dirty="0"/>
          </a:p>
        </p:txBody>
      </p:sp>
      <p:sp>
        <p:nvSpPr>
          <p:cNvPr id="376" name="Google Shape;376;p13"/>
          <p:cNvSpPr txBox="1">
            <a:spLocks noGrp="1"/>
          </p:cNvSpPr>
          <p:nvPr>
            <p:ph type="body" idx="1"/>
          </p:nvPr>
        </p:nvSpPr>
        <p:spPr>
          <a:xfrm>
            <a:off x="1180371" y="2381249"/>
            <a:ext cx="9975300" cy="3550825"/>
          </a:xfrm>
          <a:prstGeom prst="rect">
            <a:avLst/>
          </a:prstGeom>
          <a:noFill/>
          <a:ln>
            <a:noFill/>
          </a:ln>
        </p:spPr>
        <p:txBody>
          <a:bodyPr spcFirstLastPara="1" wrap="square" lIns="0" tIns="45700" rIns="0" bIns="45700" anchor="t" anchorCtr="0">
            <a:normAutofit/>
          </a:bodyPr>
          <a:lstStyle/>
          <a:p>
            <a:pPr marL="91440" lvl="0" indent="0" algn="l" rtl="0">
              <a:lnSpc>
                <a:spcPct val="100000"/>
              </a:lnSpc>
              <a:spcAft>
                <a:spcPts val="0"/>
              </a:spcAft>
              <a:buClr>
                <a:schemeClr val="dk1"/>
              </a:buClr>
              <a:buSzPts val="1100"/>
              <a:buFont typeface="Arial"/>
              <a:buNone/>
            </a:pPr>
            <a:r>
              <a:rPr lang="en-US" sz="3600" dirty="0">
                <a:latin typeface="+mn-lt"/>
              </a:rPr>
              <a:t>Major Areas of Change</a:t>
            </a:r>
            <a:endParaRPr sz="3600" dirty="0">
              <a:latin typeface="+mn-lt"/>
            </a:endParaRPr>
          </a:p>
          <a:p>
            <a:pPr marL="1100000" lvl="0" indent="0" algn="l" rtl="0">
              <a:lnSpc>
                <a:spcPct val="100000"/>
              </a:lnSpc>
              <a:spcAft>
                <a:spcPts val="0"/>
              </a:spcAft>
              <a:buClr>
                <a:schemeClr val="dk1"/>
              </a:buClr>
              <a:buSzPts val="1100"/>
              <a:buFont typeface="Arial"/>
              <a:buNone/>
            </a:pPr>
            <a:r>
              <a:rPr lang="en-US" sz="3600" dirty="0">
                <a:latin typeface="+mn-lt"/>
              </a:rPr>
              <a:t>1. Structural Changes</a:t>
            </a:r>
            <a:endParaRPr sz="3600" dirty="0">
              <a:latin typeface="+mn-lt"/>
            </a:endParaRPr>
          </a:p>
          <a:p>
            <a:pPr marL="1100000" lvl="0" indent="0" algn="l" rtl="0">
              <a:lnSpc>
                <a:spcPct val="100000"/>
              </a:lnSpc>
              <a:spcAft>
                <a:spcPts val="0"/>
              </a:spcAft>
              <a:buClr>
                <a:schemeClr val="dk1"/>
              </a:buClr>
              <a:buSzPts val="1100"/>
              <a:buFont typeface="Arial"/>
              <a:buNone/>
            </a:pPr>
            <a:r>
              <a:rPr lang="en-US" sz="3600" dirty="0">
                <a:latin typeface="+mn-lt"/>
              </a:rPr>
              <a:t>2. Program Standards</a:t>
            </a:r>
            <a:endParaRPr sz="3600" dirty="0">
              <a:latin typeface="+mn-lt"/>
            </a:endParaRPr>
          </a:p>
          <a:p>
            <a:pPr marL="1100000" lvl="0" indent="0" algn="l" rtl="0">
              <a:lnSpc>
                <a:spcPct val="100000"/>
              </a:lnSpc>
              <a:spcAft>
                <a:spcPts val="0"/>
              </a:spcAft>
              <a:buClr>
                <a:schemeClr val="dk1"/>
              </a:buClr>
              <a:buSzPts val="1100"/>
              <a:buFont typeface="Arial"/>
              <a:buNone/>
            </a:pPr>
            <a:r>
              <a:rPr lang="en-US" sz="3600" dirty="0">
                <a:latin typeface="+mn-lt"/>
              </a:rPr>
              <a:t>3. Performance Expectations</a:t>
            </a:r>
            <a:endParaRPr sz="3600" dirty="0">
              <a:latin typeface="+mn-lt"/>
            </a:endParaRPr>
          </a:p>
          <a:p>
            <a:pPr marL="91440" lvl="0" indent="0" algn="l" rtl="0">
              <a:lnSpc>
                <a:spcPct val="90000"/>
              </a:lnSpc>
              <a:spcBef>
                <a:spcPts val="0"/>
              </a:spcBef>
              <a:spcAft>
                <a:spcPts val="0"/>
              </a:spcAft>
              <a:buSzPts val="2000"/>
              <a:buNone/>
            </a:pPr>
            <a:endParaRPr sz="3000" dirty="0">
              <a:latin typeface="+mn-lt"/>
              <a:ea typeface="Calibri"/>
              <a:cs typeface="Calibri"/>
              <a:sym typeface="Calibri"/>
            </a:endParaRPr>
          </a:p>
        </p:txBody>
      </p:sp>
      <p:sp>
        <p:nvSpPr>
          <p:cNvPr id="377" name="Google Shape;377;p1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32</a:t>
            </a:fld>
            <a:endParaRP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Google Shape;383;g6d395029f9_1_0"/>
          <p:cNvSpPr txBox="1">
            <a:spLocks noGrp="1"/>
          </p:cNvSpPr>
          <p:nvPr>
            <p:ph type="title"/>
          </p:nvPr>
        </p:nvSpPr>
        <p:spPr>
          <a:xfrm>
            <a:off x="1097280" y="286603"/>
            <a:ext cx="10058400" cy="145080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rgbClr val="3F3F3F"/>
              </a:buClr>
              <a:buSzPts val="4800"/>
              <a:buFont typeface="Verdana"/>
              <a:buNone/>
            </a:pPr>
            <a:r>
              <a:rPr lang="en-US" dirty="0"/>
              <a:t>PPSSSW Structural Changes</a:t>
            </a:r>
            <a:endParaRPr dirty="0"/>
          </a:p>
        </p:txBody>
      </p:sp>
      <p:sp>
        <p:nvSpPr>
          <p:cNvPr id="384" name="Google Shape;384;g6d395029f9_1_0"/>
          <p:cNvSpPr txBox="1">
            <a:spLocks noGrp="1"/>
          </p:cNvSpPr>
          <p:nvPr>
            <p:ph type="body" idx="1"/>
          </p:nvPr>
        </p:nvSpPr>
        <p:spPr>
          <a:xfrm>
            <a:off x="1180371" y="1908775"/>
            <a:ext cx="9975300" cy="4023300"/>
          </a:xfrm>
          <a:prstGeom prst="rect">
            <a:avLst/>
          </a:prstGeom>
          <a:noFill/>
          <a:ln>
            <a:noFill/>
          </a:ln>
        </p:spPr>
        <p:txBody>
          <a:bodyPr spcFirstLastPara="1" wrap="square" lIns="0" tIns="45700" rIns="0" bIns="45700" anchor="t" anchorCtr="0">
            <a:noAutofit/>
          </a:bodyPr>
          <a:lstStyle/>
          <a:p>
            <a:pPr marL="91440" lvl="0" indent="0" algn="l" rtl="0">
              <a:lnSpc>
                <a:spcPct val="90000"/>
              </a:lnSpc>
              <a:spcBef>
                <a:spcPts val="0"/>
              </a:spcBef>
              <a:spcAft>
                <a:spcPts val="0"/>
              </a:spcAft>
              <a:buSzPts val="2000"/>
              <a:buNone/>
            </a:pPr>
            <a:endParaRPr sz="3600" dirty="0">
              <a:latin typeface="+mn-lt"/>
            </a:endParaRPr>
          </a:p>
          <a:p>
            <a:pPr marL="0" lvl="0" indent="0" algn="l" rtl="0">
              <a:lnSpc>
                <a:spcPct val="90000"/>
              </a:lnSpc>
              <a:spcBef>
                <a:spcPts val="0"/>
              </a:spcBef>
              <a:spcAft>
                <a:spcPts val="0"/>
              </a:spcAft>
              <a:buSzPts val="2000"/>
              <a:buNone/>
            </a:pPr>
            <a:r>
              <a:rPr lang="en-US" sz="3600" dirty="0">
                <a:latin typeface="+mn-lt"/>
              </a:rPr>
              <a:t>Moved from 13 Generic and 12 Specialty Standards </a:t>
            </a:r>
            <a:r>
              <a:rPr lang="en-US" sz="3600">
                <a:latin typeface="+mn-lt"/>
              </a:rPr>
              <a:t>to 5 </a:t>
            </a:r>
            <a:r>
              <a:rPr lang="en-US" sz="3600" i="1" dirty="0">
                <a:latin typeface="+mn-lt"/>
              </a:rPr>
              <a:t>Program</a:t>
            </a:r>
            <a:r>
              <a:rPr lang="en-US" sz="3600" dirty="0">
                <a:latin typeface="+mn-lt"/>
              </a:rPr>
              <a:t> Standards and 10 </a:t>
            </a:r>
            <a:r>
              <a:rPr lang="en-US" sz="3600" i="1" dirty="0">
                <a:latin typeface="+mn-lt"/>
              </a:rPr>
              <a:t>Candidate </a:t>
            </a:r>
            <a:r>
              <a:rPr lang="en-US" sz="3600" dirty="0">
                <a:latin typeface="+mn-lt"/>
              </a:rPr>
              <a:t>Performance Expectations</a:t>
            </a:r>
            <a:endParaRPr sz="3600" dirty="0">
              <a:latin typeface="+mn-lt"/>
            </a:endParaRPr>
          </a:p>
          <a:p>
            <a:pPr marL="91440" lvl="0" indent="0" algn="l" rtl="0">
              <a:lnSpc>
                <a:spcPct val="90000"/>
              </a:lnSpc>
              <a:spcBef>
                <a:spcPts val="0"/>
              </a:spcBef>
              <a:spcAft>
                <a:spcPts val="0"/>
              </a:spcAft>
              <a:buSzPts val="2000"/>
              <a:buNone/>
            </a:pPr>
            <a:endParaRPr sz="3000" dirty="0">
              <a:latin typeface="Calibri"/>
              <a:ea typeface="Calibri"/>
              <a:cs typeface="Calibri"/>
              <a:sym typeface="Calibri"/>
            </a:endParaRPr>
          </a:p>
        </p:txBody>
      </p:sp>
      <p:sp>
        <p:nvSpPr>
          <p:cNvPr id="385" name="Google Shape;385;g6d395029f9_1_0"/>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33</a:t>
            </a:fld>
            <a:endParaRPr/>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g6d395029f9_1_14"/>
          <p:cNvSpPr txBox="1">
            <a:spLocks noGrp="1"/>
          </p:cNvSpPr>
          <p:nvPr>
            <p:ph type="title"/>
          </p:nvPr>
        </p:nvSpPr>
        <p:spPr>
          <a:xfrm>
            <a:off x="1097280" y="286603"/>
            <a:ext cx="10058400" cy="145080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rgbClr val="3F3F3F"/>
              </a:buClr>
              <a:buSzPts val="4800"/>
              <a:buFont typeface="Verdana"/>
              <a:buNone/>
            </a:pPr>
            <a:r>
              <a:rPr lang="en-US" dirty="0"/>
              <a:t>PPSSSW Program Standards</a:t>
            </a:r>
            <a:endParaRPr dirty="0"/>
          </a:p>
        </p:txBody>
      </p:sp>
      <p:sp>
        <p:nvSpPr>
          <p:cNvPr id="392" name="Google Shape;392;g6d395029f9_1_14"/>
          <p:cNvSpPr txBox="1">
            <a:spLocks noGrp="1"/>
          </p:cNvSpPr>
          <p:nvPr>
            <p:ph type="body" idx="1"/>
          </p:nvPr>
        </p:nvSpPr>
        <p:spPr>
          <a:xfrm>
            <a:off x="1180371" y="1819950"/>
            <a:ext cx="9975300" cy="4023300"/>
          </a:xfrm>
          <a:prstGeom prst="rect">
            <a:avLst/>
          </a:prstGeom>
          <a:noFill/>
          <a:ln>
            <a:noFill/>
          </a:ln>
        </p:spPr>
        <p:txBody>
          <a:bodyPr spcFirstLastPara="1" wrap="square" lIns="0" tIns="45700" rIns="0" bIns="45700" anchor="t" anchorCtr="0">
            <a:noAutofit/>
          </a:bodyPr>
          <a:lstStyle/>
          <a:p>
            <a:pPr marL="0" lvl="0" indent="0" algn="l" rtl="0">
              <a:lnSpc>
                <a:spcPct val="100000"/>
              </a:lnSpc>
              <a:spcBef>
                <a:spcPts val="1200"/>
              </a:spcBef>
              <a:spcAft>
                <a:spcPts val="0"/>
              </a:spcAft>
              <a:buNone/>
            </a:pPr>
            <a:r>
              <a:rPr lang="en-US" sz="3000" dirty="0">
                <a:latin typeface="+mn-lt"/>
                <a:ea typeface="Calibri"/>
                <a:cs typeface="Calibri"/>
                <a:sym typeface="Calibri"/>
              </a:rPr>
              <a:t>Foundation and advanced concentration curriculum that makes up our programs, and that the foundation curriculum is critical to supporting the school social work and child welfare and attendance</a:t>
            </a:r>
            <a:endParaRPr sz="3000" dirty="0">
              <a:latin typeface="+mn-lt"/>
              <a:ea typeface="Calibri"/>
              <a:cs typeface="Calibri"/>
              <a:sym typeface="Calibri"/>
            </a:endParaRPr>
          </a:p>
          <a:p>
            <a:pPr marL="0" lvl="0" indent="0" algn="l" rtl="0">
              <a:lnSpc>
                <a:spcPct val="100000"/>
              </a:lnSpc>
              <a:spcBef>
                <a:spcPts val="1200"/>
              </a:spcBef>
              <a:spcAft>
                <a:spcPts val="0"/>
              </a:spcAft>
              <a:buNone/>
            </a:pPr>
            <a:endParaRPr sz="3000" dirty="0">
              <a:latin typeface="+mn-lt"/>
              <a:ea typeface="Calibri"/>
              <a:cs typeface="Calibri"/>
              <a:sym typeface="Calibri"/>
            </a:endParaRPr>
          </a:p>
          <a:p>
            <a:pPr marL="0" lvl="0" indent="0" algn="l" rtl="0">
              <a:lnSpc>
                <a:spcPct val="100000"/>
              </a:lnSpc>
              <a:spcBef>
                <a:spcPts val="1200"/>
              </a:spcBef>
              <a:spcAft>
                <a:spcPts val="0"/>
              </a:spcAft>
              <a:buNone/>
            </a:pPr>
            <a:r>
              <a:rPr lang="en-US" sz="3000" dirty="0">
                <a:latin typeface="+mn-lt"/>
                <a:ea typeface="Calibri"/>
                <a:cs typeface="Calibri"/>
                <a:sym typeface="Calibri"/>
              </a:rPr>
              <a:t>Field Instructors have both an MSW and a PPSC and are required to provide weekly supervision</a:t>
            </a:r>
            <a:endParaRPr sz="3000" dirty="0">
              <a:latin typeface="+mn-lt"/>
              <a:ea typeface="Calibri"/>
              <a:cs typeface="Calibri"/>
              <a:sym typeface="Calibri"/>
            </a:endParaRPr>
          </a:p>
          <a:p>
            <a:pPr marL="0" lvl="0" indent="0" algn="l" rtl="0">
              <a:spcBef>
                <a:spcPts val="1200"/>
              </a:spcBef>
              <a:spcAft>
                <a:spcPts val="200"/>
              </a:spcAft>
              <a:buNone/>
            </a:pPr>
            <a:endParaRPr sz="3000" dirty="0">
              <a:latin typeface="Calibri"/>
              <a:ea typeface="Calibri"/>
              <a:cs typeface="Calibri"/>
              <a:sym typeface="Calibri"/>
            </a:endParaRPr>
          </a:p>
        </p:txBody>
      </p:sp>
      <p:sp>
        <p:nvSpPr>
          <p:cNvPr id="393" name="Google Shape;393;g6d395029f9_1_14"/>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34</a:t>
            </a:fld>
            <a:endParaRPr/>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sp>
        <p:nvSpPr>
          <p:cNvPr id="399" name="Google Shape;399;g6d395029f9_1_23"/>
          <p:cNvSpPr txBox="1">
            <a:spLocks noGrp="1"/>
          </p:cNvSpPr>
          <p:nvPr>
            <p:ph type="title"/>
          </p:nvPr>
        </p:nvSpPr>
        <p:spPr>
          <a:xfrm>
            <a:off x="1097280" y="286603"/>
            <a:ext cx="10058400" cy="145080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rgbClr val="3F3F3F"/>
              </a:buClr>
              <a:buSzPts val="4800"/>
              <a:buFont typeface="Verdana"/>
              <a:buNone/>
            </a:pPr>
            <a:r>
              <a:rPr lang="en-US" dirty="0"/>
              <a:t>PPSSSW Program Standards</a:t>
            </a:r>
            <a:endParaRPr dirty="0"/>
          </a:p>
        </p:txBody>
      </p:sp>
      <p:sp>
        <p:nvSpPr>
          <p:cNvPr id="400" name="Google Shape;400;g6d395029f9_1_23"/>
          <p:cNvSpPr txBox="1">
            <a:spLocks noGrp="1"/>
          </p:cNvSpPr>
          <p:nvPr>
            <p:ph type="body" idx="1"/>
          </p:nvPr>
        </p:nvSpPr>
        <p:spPr>
          <a:xfrm>
            <a:off x="714375" y="1819950"/>
            <a:ext cx="10441296" cy="4023300"/>
          </a:xfrm>
          <a:prstGeom prst="rect">
            <a:avLst/>
          </a:prstGeom>
          <a:noFill/>
          <a:ln>
            <a:noFill/>
          </a:ln>
        </p:spPr>
        <p:txBody>
          <a:bodyPr spcFirstLastPara="1" wrap="square" lIns="0" tIns="45700" rIns="0" bIns="45700" anchor="t" anchorCtr="0">
            <a:noAutofit/>
          </a:bodyPr>
          <a:lstStyle/>
          <a:p>
            <a:pPr marL="0" lvl="0" indent="0" algn="l" rtl="0">
              <a:lnSpc>
                <a:spcPct val="100000"/>
              </a:lnSpc>
              <a:spcBef>
                <a:spcPts val="1200"/>
              </a:spcBef>
              <a:spcAft>
                <a:spcPts val="0"/>
              </a:spcAft>
              <a:buNone/>
            </a:pPr>
            <a:r>
              <a:rPr lang="en-US" sz="3000" dirty="0">
                <a:latin typeface="+mn-lt"/>
                <a:ea typeface="Calibri"/>
                <a:cs typeface="Calibri"/>
                <a:sym typeface="Calibri"/>
              </a:rPr>
              <a:t>Moved away from working with students of "different ethnicity" to working with students aligned with the identified subgroups in LCAP and other high need populations</a:t>
            </a:r>
            <a:endParaRPr sz="3000" dirty="0">
              <a:latin typeface="+mn-lt"/>
              <a:ea typeface="Calibri"/>
              <a:cs typeface="Calibri"/>
              <a:sym typeface="Calibri"/>
            </a:endParaRPr>
          </a:p>
          <a:p>
            <a:pPr marL="0" lvl="0" indent="0" algn="l" rtl="0">
              <a:lnSpc>
                <a:spcPct val="100000"/>
              </a:lnSpc>
              <a:spcBef>
                <a:spcPts val="1200"/>
              </a:spcBef>
              <a:spcAft>
                <a:spcPts val="0"/>
              </a:spcAft>
              <a:buNone/>
            </a:pPr>
            <a:endParaRPr sz="3000" dirty="0">
              <a:latin typeface="+mn-lt"/>
              <a:ea typeface="Calibri"/>
              <a:cs typeface="Calibri"/>
              <a:sym typeface="Calibri"/>
            </a:endParaRPr>
          </a:p>
          <a:p>
            <a:pPr marL="0" lvl="0" indent="0" algn="l" rtl="0">
              <a:lnSpc>
                <a:spcPct val="100000"/>
              </a:lnSpc>
              <a:spcBef>
                <a:spcPts val="1200"/>
              </a:spcBef>
              <a:spcAft>
                <a:spcPts val="0"/>
              </a:spcAft>
              <a:buNone/>
            </a:pPr>
            <a:r>
              <a:rPr lang="en-US" sz="3000" dirty="0">
                <a:latin typeface="+mn-lt"/>
                <a:ea typeface="Calibri"/>
                <a:cs typeface="Calibri"/>
                <a:sym typeface="Calibri"/>
              </a:rPr>
              <a:t>450 school based hours are still split between 2 grade ranges, however there is no longer a 100 hour minimum at each level</a:t>
            </a:r>
            <a:endParaRPr sz="3000" dirty="0">
              <a:latin typeface="+mn-lt"/>
              <a:ea typeface="Calibri"/>
              <a:cs typeface="Calibri"/>
              <a:sym typeface="Calibri"/>
            </a:endParaRPr>
          </a:p>
          <a:p>
            <a:pPr marL="0" lvl="0" indent="0" algn="l" rtl="0">
              <a:lnSpc>
                <a:spcPct val="115000"/>
              </a:lnSpc>
              <a:spcBef>
                <a:spcPts val="1200"/>
              </a:spcBef>
              <a:spcAft>
                <a:spcPts val="0"/>
              </a:spcAft>
              <a:buNone/>
            </a:pPr>
            <a:endParaRPr sz="3000" dirty="0">
              <a:latin typeface="Calibri"/>
              <a:ea typeface="Calibri"/>
              <a:cs typeface="Calibri"/>
              <a:sym typeface="Calibri"/>
            </a:endParaRPr>
          </a:p>
          <a:p>
            <a:pPr marL="0" lvl="0" indent="0" algn="l" rtl="0">
              <a:lnSpc>
                <a:spcPct val="115000"/>
              </a:lnSpc>
              <a:spcBef>
                <a:spcPts val="1200"/>
              </a:spcBef>
              <a:spcAft>
                <a:spcPts val="0"/>
              </a:spcAft>
              <a:buNone/>
            </a:pPr>
            <a:endParaRPr sz="3000" dirty="0">
              <a:latin typeface="Calibri"/>
              <a:ea typeface="Calibri"/>
              <a:cs typeface="Calibri"/>
              <a:sym typeface="Calibri"/>
            </a:endParaRPr>
          </a:p>
          <a:p>
            <a:pPr marL="0" lvl="0" indent="0" algn="l" rtl="0">
              <a:spcBef>
                <a:spcPts val="1200"/>
              </a:spcBef>
              <a:spcAft>
                <a:spcPts val="0"/>
              </a:spcAft>
              <a:buNone/>
            </a:pPr>
            <a:endParaRPr sz="3000" dirty="0">
              <a:latin typeface="Calibri"/>
              <a:ea typeface="Calibri"/>
              <a:cs typeface="Calibri"/>
              <a:sym typeface="Calibri"/>
            </a:endParaRPr>
          </a:p>
          <a:p>
            <a:pPr marL="0" lvl="0" indent="0" algn="l" rtl="0">
              <a:spcBef>
                <a:spcPts val="1200"/>
              </a:spcBef>
              <a:spcAft>
                <a:spcPts val="200"/>
              </a:spcAft>
              <a:buNone/>
            </a:pPr>
            <a:endParaRPr sz="3000" dirty="0">
              <a:latin typeface="Calibri"/>
              <a:ea typeface="Calibri"/>
              <a:cs typeface="Calibri"/>
              <a:sym typeface="Calibri"/>
            </a:endParaRPr>
          </a:p>
        </p:txBody>
      </p:sp>
      <p:sp>
        <p:nvSpPr>
          <p:cNvPr id="401" name="Google Shape;401;g6d395029f9_1_23"/>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35</a:t>
            </a:fld>
            <a:endParaRPr/>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g6d395029f9_1_7"/>
          <p:cNvSpPr txBox="1">
            <a:spLocks noGrp="1"/>
          </p:cNvSpPr>
          <p:nvPr>
            <p:ph type="title"/>
          </p:nvPr>
        </p:nvSpPr>
        <p:spPr>
          <a:xfrm>
            <a:off x="590550" y="286603"/>
            <a:ext cx="11258550" cy="1227872"/>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rgbClr val="3F3F3F"/>
              </a:buClr>
              <a:buSzPts val="4800"/>
              <a:buFont typeface="Verdana"/>
              <a:buNone/>
            </a:pPr>
            <a:r>
              <a:rPr lang="en-US" dirty="0"/>
              <a:t>PPSSSW Performance Expectations</a:t>
            </a:r>
            <a:endParaRPr dirty="0"/>
          </a:p>
        </p:txBody>
      </p:sp>
      <p:sp>
        <p:nvSpPr>
          <p:cNvPr id="408" name="Google Shape;408;g6d395029f9_1_7"/>
          <p:cNvSpPr txBox="1">
            <a:spLocks noGrp="1"/>
          </p:cNvSpPr>
          <p:nvPr>
            <p:ph type="body" idx="1"/>
          </p:nvPr>
        </p:nvSpPr>
        <p:spPr>
          <a:xfrm>
            <a:off x="1180371" y="1908775"/>
            <a:ext cx="9975300" cy="4023300"/>
          </a:xfrm>
          <a:prstGeom prst="rect">
            <a:avLst/>
          </a:prstGeom>
          <a:noFill/>
          <a:ln>
            <a:noFill/>
          </a:ln>
        </p:spPr>
        <p:txBody>
          <a:bodyPr spcFirstLastPara="1" wrap="square" lIns="0" tIns="45700" rIns="0" bIns="45700" anchor="t" anchorCtr="0">
            <a:noAutofit/>
          </a:bodyPr>
          <a:lstStyle/>
          <a:p>
            <a:pPr marL="91440" lvl="0" indent="0" algn="l" rtl="0">
              <a:lnSpc>
                <a:spcPct val="90000"/>
              </a:lnSpc>
              <a:spcBef>
                <a:spcPts val="0"/>
              </a:spcBef>
              <a:spcAft>
                <a:spcPts val="0"/>
              </a:spcAft>
              <a:buSzPts val="2000"/>
              <a:buNone/>
            </a:pPr>
            <a:r>
              <a:rPr lang="en-US" sz="3000" dirty="0">
                <a:latin typeface="+mn-lt"/>
                <a:ea typeface="Calibri"/>
                <a:cs typeface="Calibri"/>
                <a:sym typeface="Calibri"/>
              </a:rPr>
              <a:t>Alignment between the PPSC SSW PEs and the CSWE EPAS Competencies  </a:t>
            </a:r>
            <a:endParaRPr sz="3000" dirty="0">
              <a:latin typeface="+mn-lt"/>
              <a:ea typeface="Calibri"/>
              <a:cs typeface="Calibri"/>
              <a:sym typeface="Calibri"/>
            </a:endParaRPr>
          </a:p>
          <a:p>
            <a:pPr marL="0" lvl="0" indent="0" algn="l" rtl="0">
              <a:lnSpc>
                <a:spcPct val="90000"/>
              </a:lnSpc>
              <a:spcBef>
                <a:spcPts val="0"/>
              </a:spcBef>
              <a:spcAft>
                <a:spcPts val="0"/>
              </a:spcAft>
              <a:buSzPts val="2000"/>
              <a:buNone/>
            </a:pPr>
            <a:endParaRPr sz="3000" dirty="0">
              <a:latin typeface="+mn-lt"/>
              <a:ea typeface="Calibri"/>
              <a:cs typeface="Calibri"/>
              <a:sym typeface="Calibri"/>
            </a:endParaRPr>
          </a:p>
          <a:p>
            <a:pPr marL="91440" lvl="0" indent="0" algn="l" rtl="0">
              <a:lnSpc>
                <a:spcPct val="90000"/>
              </a:lnSpc>
              <a:spcBef>
                <a:spcPts val="0"/>
              </a:spcBef>
              <a:spcAft>
                <a:spcPts val="0"/>
              </a:spcAft>
              <a:buSzPts val="2000"/>
              <a:buNone/>
            </a:pPr>
            <a:r>
              <a:rPr lang="en-US" sz="3000" dirty="0">
                <a:latin typeface="+mn-lt"/>
                <a:ea typeface="Calibri"/>
                <a:cs typeface="Calibri"/>
                <a:sym typeface="Calibri"/>
              </a:rPr>
              <a:t>New themes and concepts for school communities - trauma informed practice, restorative practices, racial equity, attendance and school climate </a:t>
            </a:r>
            <a:endParaRPr sz="3000" dirty="0">
              <a:latin typeface="+mn-lt"/>
              <a:ea typeface="Calibri"/>
              <a:cs typeface="Calibri"/>
              <a:sym typeface="Calibri"/>
            </a:endParaRPr>
          </a:p>
        </p:txBody>
      </p:sp>
      <p:sp>
        <p:nvSpPr>
          <p:cNvPr id="409" name="Google Shape;409;g6d395029f9_1_7"/>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36</a:t>
            </a:fld>
            <a:endParaRPr/>
          </a:p>
        </p:txBody>
      </p:sp>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g6d395029f9_1_32"/>
          <p:cNvSpPr txBox="1">
            <a:spLocks noGrp="1"/>
          </p:cNvSpPr>
          <p:nvPr>
            <p:ph type="title"/>
          </p:nvPr>
        </p:nvSpPr>
        <p:spPr>
          <a:xfrm>
            <a:off x="638175" y="286603"/>
            <a:ext cx="11201399" cy="1208822"/>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rgbClr val="3F3F3F"/>
              </a:buClr>
              <a:buSzPts val="4800"/>
              <a:buFont typeface="Verdana"/>
              <a:buNone/>
            </a:pPr>
            <a:r>
              <a:rPr lang="en-US" dirty="0"/>
              <a:t>PPSSSW Performance Expectations</a:t>
            </a:r>
            <a:endParaRPr dirty="0"/>
          </a:p>
        </p:txBody>
      </p:sp>
      <p:sp>
        <p:nvSpPr>
          <p:cNvPr id="416" name="Google Shape;416;g6d395029f9_1_32"/>
          <p:cNvSpPr txBox="1">
            <a:spLocks noGrp="1"/>
          </p:cNvSpPr>
          <p:nvPr>
            <p:ph type="body" idx="1"/>
          </p:nvPr>
        </p:nvSpPr>
        <p:spPr>
          <a:xfrm>
            <a:off x="1180371" y="1908775"/>
            <a:ext cx="9975300" cy="4023300"/>
          </a:xfrm>
          <a:prstGeom prst="rect">
            <a:avLst/>
          </a:prstGeom>
          <a:noFill/>
          <a:ln>
            <a:noFill/>
          </a:ln>
        </p:spPr>
        <p:txBody>
          <a:bodyPr spcFirstLastPara="1" wrap="square" lIns="0" tIns="45700" rIns="0" bIns="45700" anchor="t" anchorCtr="0">
            <a:noAutofit/>
          </a:bodyPr>
          <a:lstStyle/>
          <a:p>
            <a:pPr marL="91440" lvl="0" indent="0" algn="l" rtl="0">
              <a:lnSpc>
                <a:spcPct val="90000"/>
              </a:lnSpc>
              <a:spcBef>
                <a:spcPts val="0"/>
              </a:spcBef>
              <a:spcAft>
                <a:spcPts val="0"/>
              </a:spcAft>
              <a:buSzPts val="2000"/>
              <a:buNone/>
            </a:pPr>
            <a:r>
              <a:rPr lang="en-US" sz="3000" dirty="0">
                <a:latin typeface="+mn-lt"/>
                <a:ea typeface="Calibri"/>
                <a:cs typeface="Calibri"/>
                <a:sym typeface="Calibri"/>
              </a:rPr>
              <a:t>Change in the CWA hours to be an additional 150 hours in a school setting with specific PE's to be addressed. </a:t>
            </a:r>
            <a:endParaRPr sz="3000" dirty="0">
              <a:latin typeface="+mn-lt"/>
              <a:ea typeface="Calibri"/>
              <a:cs typeface="Calibri"/>
              <a:sym typeface="Calibri"/>
            </a:endParaRPr>
          </a:p>
          <a:p>
            <a:pPr marL="91440" lvl="0" indent="0" algn="l" rtl="0">
              <a:lnSpc>
                <a:spcPct val="90000"/>
              </a:lnSpc>
              <a:spcBef>
                <a:spcPts val="0"/>
              </a:spcBef>
              <a:spcAft>
                <a:spcPts val="0"/>
              </a:spcAft>
              <a:buSzPts val="2000"/>
              <a:buNone/>
            </a:pPr>
            <a:endParaRPr sz="3000" dirty="0">
              <a:latin typeface="+mn-lt"/>
              <a:ea typeface="Calibri"/>
              <a:cs typeface="Calibri"/>
              <a:sym typeface="Calibri"/>
            </a:endParaRPr>
          </a:p>
          <a:p>
            <a:pPr marL="91440" lvl="0" indent="0" algn="l" rtl="0">
              <a:lnSpc>
                <a:spcPct val="90000"/>
              </a:lnSpc>
              <a:spcBef>
                <a:spcPts val="0"/>
              </a:spcBef>
              <a:spcAft>
                <a:spcPts val="0"/>
              </a:spcAft>
              <a:buSzPts val="2000"/>
              <a:buNone/>
            </a:pPr>
            <a:r>
              <a:rPr lang="en-US" sz="3000" dirty="0">
                <a:latin typeface="+mn-lt"/>
                <a:ea typeface="Calibri"/>
                <a:cs typeface="Calibri"/>
                <a:sym typeface="Calibri"/>
              </a:rPr>
              <a:t>Childhood growth and development</a:t>
            </a:r>
            <a:endParaRPr sz="3000" dirty="0">
              <a:latin typeface="+mn-lt"/>
              <a:ea typeface="Calibri"/>
              <a:cs typeface="Calibri"/>
              <a:sym typeface="Calibri"/>
            </a:endParaRPr>
          </a:p>
          <a:p>
            <a:pPr marL="91440" lvl="0" indent="0" algn="l" rtl="0">
              <a:lnSpc>
                <a:spcPct val="90000"/>
              </a:lnSpc>
              <a:spcBef>
                <a:spcPts val="0"/>
              </a:spcBef>
              <a:spcAft>
                <a:spcPts val="0"/>
              </a:spcAft>
              <a:buSzPts val="2000"/>
              <a:buNone/>
            </a:pPr>
            <a:endParaRPr sz="3000" dirty="0">
              <a:latin typeface="+mn-lt"/>
              <a:ea typeface="Calibri"/>
              <a:cs typeface="Calibri"/>
              <a:sym typeface="Calibri"/>
            </a:endParaRPr>
          </a:p>
          <a:p>
            <a:pPr marL="91440" lvl="0" indent="0" algn="l" rtl="0">
              <a:lnSpc>
                <a:spcPct val="90000"/>
              </a:lnSpc>
              <a:spcBef>
                <a:spcPts val="0"/>
              </a:spcBef>
              <a:spcAft>
                <a:spcPts val="0"/>
              </a:spcAft>
              <a:buSzPts val="2000"/>
              <a:buNone/>
            </a:pPr>
            <a:r>
              <a:rPr lang="en-US" sz="3000" dirty="0">
                <a:latin typeface="+mn-lt"/>
                <a:ea typeface="Calibri"/>
                <a:cs typeface="Calibri"/>
                <a:sym typeface="Calibri"/>
              </a:rPr>
              <a:t>Data informed practice and use of technology</a:t>
            </a:r>
            <a:endParaRPr sz="3000" dirty="0">
              <a:latin typeface="+mn-lt"/>
              <a:ea typeface="Calibri"/>
              <a:cs typeface="Calibri"/>
              <a:sym typeface="Calibri"/>
            </a:endParaRPr>
          </a:p>
        </p:txBody>
      </p:sp>
      <p:sp>
        <p:nvSpPr>
          <p:cNvPr id="417" name="Google Shape;417;g6d395029f9_1_32"/>
          <p:cNvSpPr txBox="1">
            <a:spLocks noGrp="1"/>
          </p:cNvSpPr>
          <p:nvPr>
            <p:ph type="sldNum" idx="12"/>
          </p:nvPr>
        </p:nvSpPr>
        <p:spPr>
          <a:xfrm>
            <a:off x="9900458" y="6459785"/>
            <a:ext cx="13119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37</a:t>
            </a:fld>
            <a:endParaRPr/>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sp>
        <p:nvSpPr>
          <p:cNvPr id="423" name="Google Shape;423;p1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a:t>PPS Regulations</a:t>
            </a:r>
            <a:endParaRPr/>
          </a:p>
        </p:txBody>
      </p:sp>
      <p:sp>
        <p:nvSpPr>
          <p:cNvPr id="424" name="Google Shape;424;p14"/>
          <p:cNvSpPr txBox="1">
            <a:spLocks noGrp="1"/>
          </p:cNvSpPr>
          <p:nvPr>
            <p:ph type="body" idx="1"/>
          </p:nvPr>
        </p:nvSpPr>
        <p:spPr>
          <a:xfrm>
            <a:off x="1036320" y="1737360"/>
            <a:ext cx="9951721" cy="4023360"/>
          </a:xfrm>
          <a:prstGeom prst="rect">
            <a:avLst/>
          </a:prstGeom>
          <a:noFill/>
          <a:ln>
            <a:noFill/>
          </a:ln>
        </p:spPr>
        <p:txBody>
          <a:bodyPr spcFirstLastPara="1" wrap="square" lIns="0" tIns="45700" rIns="0" bIns="45700" anchor="t" anchorCtr="0">
            <a:normAutofit lnSpcReduction="10000"/>
          </a:bodyPr>
          <a:lstStyle/>
          <a:p>
            <a:pPr marL="91440" lvl="0" indent="0" algn="l" rtl="0">
              <a:lnSpc>
                <a:spcPct val="90000"/>
              </a:lnSpc>
              <a:spcBef>
                <a:spcPts val="0"/>
              </a:spcBef>
              <a:spcAft>
                <a:spcPts val="0"/>
              </a:spcAft>
              <a:buSzPts val="2000"/>
              <a:buNone/>
            </a:pPr>
            <a:endParaRPr lang="en-US" dirty="0"/>
          </a:p>
          <a:p>
            <a:pPr marL="91440" lvl="0" indent="0" algn="l" rtl="0">
              <a:lnSpc>
                <a:spcPct val="90000"/>
              </a:lnSpc>
              <a:spcBef>
                <a:spcPts val="0"/>
              </a:spcBef>
              <a:spcAft>
                <a:spcPts val="0"/>
              </a:spcAft>
              <a:buSzPts val="2000"/>
              <a:buNone/>
            </a:pPr>
            <a:endParaRPr lang="en-US" dirty="0"/>
          </a:p>
          <a:p>
            <a:pPr marL="91440" lvl="0" indent="0" algn="l" rtl="0">
              <a:lnSpc>
                <a:spcPct val="90000"/>
              </a:lnSpc>
              <a:spcBef>
                <a:spcPts val="0"/>
              </a:spcBef>
              <a:spcAft>
                <a:spcPts val="0"/>
              </a:spcAft>
              <a:buSzPts val="2000"/>
              <a:buNone/>
            </a:pPr>
            <a:r>
              <a:rPr lang="en-US" dirty="0"/>
              <a:t>Title 5 Regulations interpret, implement, or make specific Education Code law. Regulations have the force of law.</a:t>
            </a:r>
          </a:p>
          <a:p>
            <a:pPr marL="91440" lvl="0" indent="0" algn="l" rtl="0">
              <a:lnSpc>
                <a:spcPct val="90000"/>
              </a:lnSpc>
              <a:spcBef>
                <a:spcPts val="0"/>
              </a:spcBef>
              <a:spcAft>
                <a:spcPts val="0"/>
              </a:spcAft>
              <a:buSzPts val="2000"/>
              <a:buNone/>
            </a:pPr>
            <a:endParaRPr lang="en-US" dirty="0"/>
          </a:p>
          <a:p>
            <a:pPr marL="91440" lvl="0" indent="0" algn="l" rtl="0">
              <a:lnSpc>
                <a:spcPct val="90000"/>
              </a:lnSpc>
              <a:spcBef>
                <a:spcPts val="0"/>
              </a:spcBef>
              <a:spcAft>
                <a:spcPts val="0"/>
              </a:spcAft>
              <a:buSzPts val="2000"/>
              <a:buNone/>
            </a:pPr>
            <a:r>
              <a:rPr lang="en-US" dirty="0"/>
              <a:t>Commission staff develops the regulations and they will go through the Commission for approval other steps may also include a public hearing. The regulations must be approved by the Office of Administrative Law</a:t>
            </a:r>
          </a:p>
          <a:p>
            <a:pPr marL="91440" lvl="0" indent="0" algn="l" rtl="0">
              <a:lnSpc>
                <a:spcPct val="90000"/>
              </a:lnSpc>
              <a:spcBef>
                <a:spcPts val="0"/>
              </a:spcBef>
              <a:spcAft>
                <a:spcPts val="0"/>
              </a:spcAft>
              <a:buSzPts val="2000"/>
              <a:buNone/>
            </a:pPr>
            <a:endParaRPr lang="en-US" dirty="0"/>
          </a:p>
          <a:p>
            <a:pPr marL="91440" lvl="0" indent="0" algn="l" rtl="0">
              <a:lnSpc>
                <a:spcPct val="90000"/>
              </a:lnSpc>
              <a:spcBef>
                <a:spcPts val="0"/>
              </a:spcBef>
              <a:spcAft>
                <a:spcPts val="0"/>
              </a:spcAft>
              <a:buSzPts val="2000"/>
              <a:buNone/>
            </a:pPr>
            <a:r>
              <a:rPr lang="en-US" dirty="0"/>
              <a:t>This set of regulations once approved will incorporate the new standards by reference so that institutions may offer programs based on the new standards. The regulations will also include new authorization statements for each credential.</a:t>
            </a:r>
          </a:p>
          <a:p>
            <a:pPr marL="91440" lvl="0" indent="0" algn="l" rtl="0">
              <a:lnSpc>
                <a:spcPct val="90000"/>
              </a:lnSpc>
              <a:spcBef>
                <a:spcPts val="0"/>
              </a:spcBef>
              <a:spcAft>
                <a:spcPts val="0"/>
              </a:spcAft>
              <a:buSzPts val="2000"/>
              <a:buNone/>
            </a:pPr>
            <a:endParaRPr lang="en-US" dirty="0"/>
          </a:p>
          <a:p>
            <a:pPr marL="91440" lvl="0" indent="0" algn="l" rtl="0">
              <a:lnSpc>
                <a:spcPct val="90000"/>
              </a:lnSpc>
              <a:spcBef>
                <a:spcPts val="0"/>
              </a:spcBef>
              <a:spcAft>
                <a:spcPts val="0"/>
              </a:spcAft>
              <a:buSzPts val="2000"/>
              <a:buNone/>
            </a:pPr>
            <a:r>
              <a:rPr lang="en-US" dirty="0"/>
              <a:t>Regulations must be approved prior to candidates being recommended for credentials based on the new program standards</a:t>
            </a:r>
            <a:endParaRPr dirty="0"/>
          </a:p>
        </p:txBody>
      </p:sp>
      <p:sp>
        <p:nvSpPr>
          <p:cNvPr id="426" name="Google Shape;426;p1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38</a:t>
            </a:fld>
            <a:endParaRPr/>
          </a:p>
        </p:txBody>
      </p:sp>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432" name="Google Shape;432;p15"/>
          <p:cNvSpPr txBox="1">
            <a:spLocks noGrp="1"/>
          </p:cNvSpPr>
          <p:nvPr>
            <p:ph type="title"/>
          </p:nvPr>
        </p:nvSpPr>
        <p:spPr>
          <a:xfrm>
            <a:off x="1097280" y="286604"/>
            <a:ext cx="10058400" cy="1294166"/>
          </a:xfrm>
          <a:prstGeom prst="rect">
            <a:avLst/>
          </a:prstGeom>
          <a:noFill/>
          <a:ln>
            <a:noFill/>
          </a:ln>
        </p:spPr>
        <p:txBody>
          <a:bodyPr spcFirstLastPara="1" wrap="square" lIns="91425" tIns="45700" rIns="91425" bIns="45700" anchor="b" anchorCtr="0">
            <a:normAutofit/>
          </a:bodyPr>
          <a:lstStyle/>
          <a:p>
            <a:pPr marL="0" lvl="0" indent="0" algn="ctr" rtl="0">
              <a:lnSpc>
                <a:spcPct val="85000"/>
              </a:lnSpc>
              <a:spcBef>
                <a:spcPts val="0"/>
              </a:spcBef>
              <a:spcAft>
                <a:spcPts val="0"/>
              </a:spcAft>
              <a:buClr>
                <a:srgbClr val="3F3F3F"/>
              </a:buClr>
              <a:buSzPts val="4800"/>
              <a:buFont typeface="Verdana"/>
              <a:buNone/>
            </a:pPr>
            <a:r>
              <a:rPr lang="en-US"/>
              <a:t>Transition Timeline</a:t>
            </a:r>
            <a:endParaRPr/>
          </a:p>
        </p:txBody>
      </p:sp>
      <p:graphicFrame>
        <p:nvGraphicFramePr>
          <p:cNvPr id="433" name="Google Shape;433;p15"/>
          <p:cNvGraphicFramePr/>
          <p:nvPr>
            <p:extLst>
              <p:ext uri="{D42A27DB-BD31-4B8C-83A1-F6EECF244321}">
                <p14:modId xmlns:p14="http://schemas.microsoft.com/office/powerpoint/2010/main" val="3452144269"/>
              </p:ext>
            </p:extLst>
          </p:nvPr>
        </p:nvGraphicFramePr>
        <p:xfrm>
          <a:off x="478971" y="1911927"/>
          <a:ext cx="11288475" cy="4216700"/>
        </p:xfrm>
        <a:graphic>
          <a:graphicData uri="http://schemas.openxmlformats.org/drawingml/2006/table">
            <a:tbl>
              <a:tblPr firstRow="1" bandRow="1">
                <a:noFill/>
                <a:tableStyleId>{0CCB4F86-2182-43B0-8539-F7121D8980E4}</a:tableStyleId>
              </a:tblPr>
              <a:tblGrid>
                <a:gridCol w="8880725">
                  <a:extLst>
                    <a:ext uri="{9D8B030D-6E8A-4147-A177-3AD203B41FA5}">
                      <a16:colId xmlns:a16="http://schemas.microsoft.com/office/drawing/2014/main" val="20000"/>
                    </a:ext>
                  </a:extLst>
                </a:gridCol>
                <a:gridCol w="2407750">
                  <a:extLst>
                    <a:ext uri="{9D8B030D-6E8A-4147-A177-3AD203B41FA5}">
                      <a16:colId xmlns:a16="http://schemas.microsoft.com/office/drawing/2014/main" val="20001"/>
                    </a:ext>
                  </a:extLst>
                </a:gridCol>
              </a:tblGrid>
              <a:tr h="467800">
                <a:tc>
                  <a:txBody>
                    <a:bodyPr/>
                    <a:lstStyle/>
                    <a:p>
                      <a:pPr marL="0" marR="0" lvl="0" indent="0" algn="ctr" rtl="0">
                        <a:spcBef>
                          <a:spcPts val="0"/>
                        </a:spcBef>
                        <a:spcAft>
                          <a:spcPts val="0"/>
                        </a:spcAft>
                        <a:buNone/>
                      </a:pPr>
                      <a:r>
                        <a:rPr lang="en-US" sz="2400" u="none" strike="noStrike" cap="none" dirty="0">
                          <a:solidFill>
                            <a:schemeClr val="dk1"/>
                          </a:solidFill>
                        </a:rPr>
                        <a:t>Activity</a:t>
                      </a:r>
                      <a:endParaRPr sz="2400" u="none" strike="noStrike" cap="none" dirty="0">
                        <a:solidFill>
                          <a:schemeClr val="dk1"/>
                        </a:solidFil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tc>
                  <a:txBody>
                    <a:bodyPr/>
                    <a:lstStyle/>
                    <a:p>
                      <a:pPr marL="0" marR="0" lvl="0" indent="0" algn="ctr" rtl="0">
                        <a:spcBef>
                          <a:spcPts val="0"/>
                        </a:spcBef>
                        <a:spcAft>
                          <a:spcPts val="0"/>
                        </a:spcAft>
                        <a:buNone/>
                      </a:pPr>
                      <a:r>
                        <a:rPr lang="en-US" sz="2400" u="none" strike="noStrike" cap="none">
                          <a:solidFill>
                            <a:schemeClr val="dk1"/>
                          </a:solidFill>
                        </a:rPr>
                        <a:t>Timeline</a:t>
                      </a:r>
                      <a:endParaRPr sz="2400" u="none" strike="noStrike" cap="none">
                        <a:solidFill>
                          <a:schemeClr val="dk1"/>
                        </a:solidFil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0"/>
                  </a:ext>
                </a:extLst>
              </a:tr>
              <a:tr h="818650">
                <a:tc>
                  <a:txBody>
                    <a:bodyPr/>
                    <a:lstStyle/>
                    <a:p>
                      <a:pPr marL="0" marR="0" lvl="0" indent="0" algn="l" rtl="0">
                        <a:spcBef>
                          <a:spcPts val="0"/>
                        </a:spcBef>
                        <a:spcAft>
                          <a:spcPts val="0"/>
                        </a:spcAft>
                        <a:buNone/>
                      </a:pPr>
                      <a:r>
                        <a:rPr lang="en-US" sz="2200" u="none" strike="noStrike" cap="none" dirty="0"/>
                        <a:t>Commission adopts revised Standards and Performance Expectations</a:t>
                      </a:r>
                      <a:endParaRPr sz="2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tc>
                  <a:txBody>
                    <a:bodyPr/>
                    <a:lstStyle/>
                    <a:p>
                      <a:pPr marL="0" marR="0" lvl="0" indent="0" algn="l" rtl="0">
                        <a:spcBef>
                          <a:spcPts val="0"/>
                        </a:spcBef>
                        <a:spcAft>
                          <a:spcPts val="0"/>
                        </a:spcAft>
                        <a:buNone/>
                      </a:pPr>
                      <a:r>
                        <a:rPr lang="en-US" sz="2200"/>
                        <a:t>April 2019</a:t>
                      </a:r>
                      <a:endParaRPr sz="2200"/>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1"/>
                  </a:ext>
                </a:extLst>
              </a:tr>
              <a:tr h="818650">
                <a:tc>
                  <a:txBody>
                    <a:bodyPr/>
                    <a:lstStyle/>
                    <a:p>
                      <a:pPr marL="0" marR="0" lvl="0" indent="0" algn="l" rtl="0">
                        <a:spcBef>
                          <a:spcPts val="0"/>
                        </a:spcBef>
                        <a:spcAft>
                          <a:spcPts val="0"/>
                        </a:spcAft>
                        <a:buNone/>
                      </a:pPr>
                      <a:r>
                        <a:rPr lang="en-US" sz="2200" dirty="0"/>
                        <a:t>Technical Assistance to support programs to transition to the new Standards and Performance Expectations</a:t>
                      </a:r>
                      <a:endParaRPr sz="2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tc>
                  <a:txBody>
                    <a:bodyPr/>
                    <a:lstStyle/>
                    <a:p>
                      <a:pPr marL="0" marR="0" lvl="0" indent="0" algn="l" rtl="0">
                        <a:spcBef>
                          <a:spcPts val="0"/>
                        </a:spcBef>
                        <a:spcAft>
                          <a:spcPts val="0"/>
                        </a:spcAft>
                        <a:buNone/>
                      </a:pPr>
                      <a:r>
                        <a:rPr lang="en-US" sz="2200"/>
                        <a:t>January 2020-June 2021</a:t>
                      </a:r>
                      <a:endParaRPr sz="2200"/>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2"/>
                  </a:ext>
                </a:extLst>
              </a:tr>
              <a:tr h="818650">
                <a:tc>
                  <a:txBody>
                    <a:bodyPr/>
                    <a:lstStyle/>
                    <a:p>
                      <a:pPr marL="0" marR="0" lvl="0" indent="0" algn="l" rtl="0">
                        <a:spcBef>
                          <a:spcPts val="0"/>
                        </a:spcBef>
                        <a:spcAft>
                          <a:spcPts val="0"/>
                        </a:spcAft>
                        <a:buNone/>
                      </a:pPr>
                      <a:r>
                        <a:rPr lang="en-US" sz="2200" dirty="0"/>
                        <a:t>Transition Plan due identifying the planned modifications to meet the Standards and Performance Expectations</a:t>
                      </a:r>
                      <a:endParaRPr sz="2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tc>
                  <a:txBody>
                    <a:bodyPr/>
                    <a:lstStyle/>
                    <a:p>
                      <a:pPr marL="0" marR="0" lvl="0" indent="0" algn="l" rtl="0">
                        <a:spcBef>
                          <a:spcPts val="0"/>
                        </a:spcBef>
                        <a:spcAft>
                          <a:spcPts val="0"/>
                        </a:spcAft>
                        <a:buNone/>
                      </a:pPr>
                      <a:r>
                        <a:rPr lang="en-US" sz="2200"/>
                        <a:t>June 2020-January 2021</a:t>
                      </a:r>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3"/>
                  </a:ext>
                </a:extLst>
              </a:tr>
              <a:tr h="474300">
                <a:tc>
                  <a:txBody>
                    <a:bodyPr/>
                    <a:lstStyle/>
                    <a:p>
                      <a:pPr marL="0" marR="0" lvl="0" indent="0" algn="l" rtl="0">
                        <a:spcBef>
                          <a:spcPts val="0"/>
                        </a:spcBef>
                        <a:spcAft>
                          <a:spcPts val="0"/>
                        </a:spcAft>
                        <a:buNone/>
                      </a:pPr>
                      <a:r>
                        <a:rPr lang="en-US" sz="2200" dirty="0"/>
                        <a:t>No new candidates may enroll in current programs</a:t>
                      </a:r>
                      <a:endParaRPr sz="2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tc>
                  <a:txBody>
                    <a:bodyPr/>
                    <a:lstStyle/>
                    <a:p>
                      <a:pPr marL="0" marR="0" lvl="0" indent="0" algn="l" rtl="0">
                        <a:spcBef>
                          <a:spcPts val="0"/>
                        </a:spcBef>
                        <a:spcAft>
                          <a:spcPts val="0"/>
                        </a:spcAft>
                        <a:buNone/>
                      </a:pPr>
                      <a:r>
                        <a:rPr lang="en-US" sz="2200" dirty="0"/>
                        <a:t>July 1, 2021</a:t>
                      </a:r>
                      <a:endParaRPr sz="2200" dirty="0"/>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4"/>
                  </a:ext>
                </a:extLst>
              </a:tr>
              <a:tr h="818650">
                <a:tc>
                  <a:txBody>
                    <a:bodyPr/>
                    <a:lstStyle/>
                    <a:p>
                      <a:pPr marL="0" marR="0" lvl="0" indent="0" algn="l" rtl="0">
                        <a:spcBef>
                          <a:spcPts val="0"/>
                        </a:spcBef>
                        <a:spcAft>
                          <a:spcPts val="0"/>
                        </a:spcAft>
                        <a:buNone/>
                      </a:pPr>
                      <a:r>
                        <a:rPr lang="en-US" sz="2200" dirty="0"/>
                        <a:t>All programs are aligned with the new standards and the Performance Expectations</a:t>
                      </a:r>
                      <a:endParaRPr sz="2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tc>
                  <a:txBody>
                    <a:bodyPr/>
                    <a:lstStyle/>
                    <a:p>
                      <a:pPr marL="0" marR="0" lvl="0" indent="0" algn="l" rtl="0">
                        <a:spcBef>
                          <a:spcPts val="0"/>
                        </a:spcBef>
                        <a:spcAft>
                          <a:spcPts val="0"/>
                        </a:spcAft>
                        <a:buNone/>
                      </a:pPr>
                      <a:r>
                        <a:rPr lang="en-US" sz="2200" dirty="0"/>
                        <a:t>Academic Year 2021-22</a:t>
                      </a:r>
                      <a:endParaRPr sz="2200" dirty="0"/>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5"/>
                  </a:ext>
                </a:extLst>
              </a:tr>
            </a:tbl>
          </a:graphicData>
        </a:graphic>
      </p:graphicFrame>
      <p:sp>
        <p:nvSpPr>
          <p:cNvPr id="434" name="Google Shape;434;p1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39</a:t>
            </a:fld>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4"/>
          <p:cNvSpPr txBox="1">
            <a:spLocks noGrp="1"/>
          </p:cNvSpPr>
          <p:nvPr>
            <p:ph type="title"/>
          </p:nvPr>
        </p:nvSpPr>
        <p:spPr>
          <a:xfrm>
            <a:off x="1154082" y="213567"/>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dirty="0"/>
              <a:t>PPS Program Preconditions</a:t>
            </a:r>
            <a:endParaRPr dirty="0"/>
          </a:p>
        </p:txBody>
      </p:sp>
      <p:sp>
        <p:nvSpPr>
          <p:cNvPr id="132" name="Google Shape;132;p4"/>
          <p:cNvSpPr txBox="1">
            <a:spLocks noGrp="1"/>
          </p:cNvSpPr>
          <p:nvPr>
            <p:ph type="body" idx="1"/>
          </p:nvPr>
        </p:nvSpPr>
        <p:spPr>
          <a:xfrm>
            <a:off x="363682" y="1845734"/>
            <a:ext cx="11159835" cy="4023360"/>
          </a:xfrm>
          <a:prstGeom prst="rect">
            <a:avLst/>
          </a:prstGeom>
          <a:noFill/>
          <a:ln>
            <a:noFill/>
          </a:ln>
        </p:spPr>
        <p:txBody>
          <a:bodyPr spcFirstLastPara="1" wrap="square" lIns="0" tIns="45700" rIns="0" bIns="45700" anchor="t" anchorCtr="0">
            <a:noAutofit/>
          </a:bodyPr>
          <a:lstStyle/>
          <a:p>
            <a:pPr marL="91440" lvl="0" indent="0">
              <a:lnSpc>
                <a:spcPct val="100000"/>
              </a:lnSpc>
              <a:spcBef>
                <a:spcPts val="0"/>
              </a:spcBef>
              <a:buNone/>
            </a:pPr>
            <a:r>
              <a:rPr lang="en-US" sz="2400" dirty="0">
                <a:latin typeface="+mn-lt"/>
              </a:rPr>
              <a:t>Preconditions are requirements that must be met in order for an accrediting association or licensing agency to consider accrediting a program sponsor or approving its programs or schools. Some preconditions are based on state laws, while other preconditions are established by Commission policy. </a:t>
            </a:r>
          </a:p>
          <a:p>
            <a:pPr marL="91440" lvl="0" indent="0">
              <a:lnSpc>
                <a:spcPct val="100000"/>
              </a:lnSpc>
              <a:spcBef>
                <a:spcPts val="0"/>
              </a:spcBef>
              <a:buNone/>
            </a:pPr>
            <a:endParaRPr lang="en-US" sz="2400" dirty="0">
              <a:latin typeface="+mn-lt"/>
            </a:endParaRPr>
          </a:p>
          <a:p>
            <a:pPr marL="91440" lvl="0" indent="0">
              <a:lnSpc>
                <a:spcPct val="100000"/>
              </a:lnSpc>
              <a:spcBef>
                <a:spcPts val="0"/>
              </a:spcBef>
              <a:buNone/>
            </a:pPr>
            <a:r>
              <a:rPr lang="en-US" sz="2400" dirty="0">
                <a:latin typeface="+mn-lt"/>
              </a:rPr>
              <a:t>The 3 PPS Preconditions are the same for PPSSC, PPSP and PPSSSW except for the specific program curriculum requirement information in Precondition 2.</a:t>
            </a:r>
          </a:p>
          <a:p>
            <a:pPr marL="91440" lvl="0" indent="0">
              <a:lnSpc>
                <a:spcPct val="100000"/>
              </a:lnSpc>
              <a:spcBef>
                <a:spcPts val="0"/>
              </a:spcBef>
              <a:buNone/>
            </a:pPr>
            <a:endParaRPr lang="en-US" sz="2400" dirty="0">
              <a:latin typeface="+mn-lt"/>
            </a:endParaRPr>
          </a:p>
          <a:p>
            <a:pPr marL="91440" lvl="0" indent="0">
              <a:lnSpc>
                <a:spcPct val="100000"/>
              </a:lnSpc>
              <a:spcBef>
                <a:spcPts val="0"/>
              </a:spcBef>
              <a:buNone/>
            </a:pPr>
            <a:r>
              <a:rPr lang="en-US" sz="2400" dirty="0">
                <a:latin typeface="+mn-lt"/>
              </a:rPr>
              <a:t>The PPS Preconditions are found in before the PPS standards documents on the Commission Webpage: </a:t>
            </a:r>
            <a:r>
              <a:rPr lang="en-US" sz="2400" dirty="0">
                <a:latin typeface="+mn-lt"/>
                <a:hlinkClick r:id="rId3"/>
              </a:rPr>
              <a:t>Commission Standards </a:t>
            </a:r>
            <a:endParaRPr sz="2400" dirty="0">
              <a:latin typeface="+mn-lt"/>
            </a:endParaRPr>
          </a:p>
        </p:txBody>
      </p:sp>
      <p:sp>
        <p:nvSpPr>
          <p:cNvPr id="134" name="Google Shape;134;p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39"/>
        <p:cNvGrpSpPr/>
        <p:nvPr/>
      </p:nvGrpSpPr>
      <p:grpSpPr>
        <a:xfrm>
          <a:off x="0" y="0"/>
          <a:ext cx="0" cy="0"/>
          <a:chOff x="0" y="0"/>
          <a:chExt cx="0" cy="0"/>
        </a:xfrm>
      </p:grpSpPr>
      <p:sp>
        <p:nvSpPr>
          <p:cNvPr id="440" name="Google Shape;440;p1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dirty="0"/>
              <a:t>Transition Document</a:t>
            </a:r>
            <a:endParaRPr dirty="0"/>
          </a:p>
        </p:txBody>
      </p:sp>
      <p:sp>
        <p:nvSpPr>
          <p:cNvPr id="441" name="Google Shape;441;p16"/>
          <p:cNvSpPr txBox="1">
            <a:spLocks noGrp="1"/>
          </p:cNvSpPr>
          <p:nvPr>
            <p:ph type="body" idx="1"/>
          </p:nvPr>
        </p:nvSpPr>
        <p:spPr>
          <a:xfrm>
            <a:off x="1097279" y="1845734"/>
            <a:ext cx="10115204" cy="4269316"/>
          </a:xfrm>
          <a:prstGeom prst="rect">
            <a:avLst/>
          </a:prstGeom>
          <a:noFill/>
          <a:ln>
            <a:noFill/>
          </a:ln>
        </p:spPr>
        <p:txBody>
          <a:bodyPr spcFirstLastPara="1" wrap="square" lIns="0" tIns="45700" rIns="0" bIns="45700" anchor="t" anchorCtr="0">
            <a:normAutofit lnSpcReduction="10000"/>
          </a:bodyPr>
          <a:lstStyle/>
          <a:p>
            <a:pPr marL="91440" indent="0">
              <a:spcBef>
                <a:spcPts val="0"/>
              </a:spcBef>
              <a:buNone/>
            </a:pPr>
            <a:r>
              <a:rPr lang="en-US" dirty="0"/>
              <a:t>Transition Plan Template will be available at the end of January 2020, Due No later than January 2021 </a:t>
            </a:r>
          </a:p>
          <a:p>
            <a:pPr marL="91440" lvl="0" indent="0">
              <a:spcBef>
                <a:spcPts val="0"/>
              </a:spcBef>
              <a:buNone/>
            </a:pPr>
            <a:endParaRPr lang="en-US" dirty="0"/>
          </a:p>
          <a:p>
            <a:pPr marL="91440" lvl="0" indent="0">
              <a:spcBef>
                <a:spcPts val="0"/>
              </a:spcBef>
              <a:buNone/>
            </a:pPr>
            <a:r>
              <a:rPr lang="en-US" dirty="0"/>
              <a:t>Very little narrative.  Require you and your faculty to analyze the new standards and determine the changes that will need to be made – no changes, minimal changes, major changes.</a:t>
            </a:r>
          </a:p>
          <a:p>
            <a:pPr marL="91440" lvl="0" indent="0">
              <a:spcBef>
                <a:spcPts val="0"/>
              </a:spcBef>
              <a:buNone/>
            </a:pPr>
            <a:endParaRPr lang="en-US" dirty="0"/>
          </a:p>
          <a:p>
            <a:pPr marL="91440" lvl="0" indent="0">
              <a:spcBef>
                <a:spcPts val="0"/>
              </a:spcBef>
              <a:buNone/>
            </a:pPr>
            <a:r>
              <a:rPr lang="en-US" dirty="0"/>
              <a:t>Focus should be on discussions with your faculty and internal institutional processes that must be followed to align your program.</a:t>
            </a:r>
          </a:p>
          <a:p>
            <a:pPr marL="91440" lvl="0" indent="0">
              <a:spcBef>
                <a:spcPts val="0"/>
              </a:spcBef>
              <a:buNone/>
            </a:pPr>
            <a:endParaRPr lang="en-US" dirty="0"/>
          </a:p>
          <a:p>
            <a:pPr marL="91440" lvl="0" indent="0">
              <a:spcBef>
                <a:spcPts val="0"/>
              </a:spcBef>
              <a:buNone/>
            </a:pPr>
            <a:r>
              <a:rPr lang="en-US" dirty="0"/>
              <a:t>All programs must be transitioned fully to new standards by </a:t>
            </a:r>
            <a:r>
              <a:rPr lang="en-US" b="1" dirty="0"/>
              <a:t>Fall 2021.</a:t>
            </a:r>
          </a:p>
          <a:p>
            <a:pPr marL="91440" lvl="0" indent="0">
              <a:spcBef>
                <a:spcPts val="0"/>
              </a:spcBef>
              <a:buNone/>
            </a:pPr>
            <a:endParaRPr lang="en-US" dirty="0"/>
          </a:p>
          <a:p>
            <a:pPr marL="91440" lvl="0" indent="0">
              <a:spcBef>
                <a:spcPts val="0"/>
              </a:spcBef>
              <a:buNone/>
            </a:pPr>
            <a:r>
              <a:rPr lang="en-US" dirty="0"/>
              <a:t>Transition Plans will be reviewed by staff and technical assistance will be targeted.   </a:t>
            </a:r>
          </a:p>
          <a:p>
            <a:pPr marL="91440" lvl="0" indent="0">
              <a:spcBef>
                <a:spcPts val="0"/>
              </a:spcBef>
              <a:buNone/>
            </a:pPr>
            <a:endParaRPr lang="en-US" dirty="0"/>
          </a:p>
          <a:p>
            <a:pPr marL="91440" lvl="0" indent="0">
              <a:spcBef>
                <a:spcPts val="0"/>
              </a:spcBef>
              <a:buNone/>
            </a:pPr>
            <a:r>
              <a:rPr lang="en-US" dirty="0"/>
              <a:t>No required standard by standard response prior to implementation – regular accreditation cycle activities is followed.</a:t>
            </a:r>
          </a:p>
          <a:p>
            <a:pPr marL="91440" lvl="0" indent="0">
              <a:spcBef>
                <a:spcPts val="0"/>
              </a:spcBef>
              <a:buNone/>
            </a:pPr>
            <a:endParaRPr lang="en-US" dirty="0"/>
          </a:p>
        </p:txBody>
      </p:sp>
      <p:sp>
        <p:nvSpPr>
          <p:cNvPr id="443" name="Google Shape;443;p1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40</a:t>
            </a:fld>
            <a:endParaRPr/>
          </a:p>
        </p:txBody>
      </p:sp>
    </p:spTree>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 for Accreditation Cohorts</a:t>
            </a:r>
          </a:p>
        </p:txBody>
      </p:sp>
      <p:sp>
        <p:nvSpPr>
          <p:cNvPr id="3" name="Text Placeholder 2"/>
          <p:cNvSpPr>
            <a:spLocks noGrp="1"/>
          </p:cNvSpPr>
          <p:nvPr>
            <p:ph type="body" idx="1"/>
          </p:nvPr>
        </p:nvSpPr>
        <p:spPr>
          <a:xfrm>
            <a:off x="1188719" y="1826684"/>
            <a:ext cx="9812655" cy="4023360"/>
          </a:xfrm>
        </p:spPr>
        <p:txBody>
          <a:bodyPr>
            <a:normAutofit/>
          </a:bodyPr>
          <a:lstStyle/>
          <a:p>
            <a:pPr marL="91440" lvl="0" indent="0">
              <a:spcBef>
                <a:spcPts val="0"/>
              </a:spcBef>
              <a:buNone/>
            </a:pPr>
            <a:r>
              <a:rPr lang="en-US" u="sng" dirty="0">
                <a:solidFill>
                  <a:srgbClr val="FF0000"/>
                </a:solidFill>
              </a:rPr>
              <a:t>Red </a:t>
            </a:r>
            <a:r>
              <a:rPr lang="en-US" dirty="0"/>
              <a:t>Cohort (PR already submitted, Site visit in fall 2020/spring 2021)  = Accreditation Site Visit will be based on CURRENT STANDARDS</a:t>
            </a:r>
          </a:p>
          <a:p>
            <a:pPr marL="91440" lvl="0" indent="0">
              <a:spcBef>
                <a:spcPts val="0"/>
              </a:spcBef>
              <a:buNone/>
            </a:pPr>
            <a:endParaRPr lang="en-US" dirty="0"/>
          </a:p>
          <a:p>
            <a:pPr marL="91440" lvl="0" indent="0">
              <a:spcBef>
                <a:spcPts val="0"/>
              </a:spcBef>
              <a:buNone/>
            </a:pPr>
            <a:r>
              <a:rPr lang="en-US" u="sng" dirty="0">
                <a:solidFill>
                  <a:srgbClr val="7030A0"/>
                </a:solidFill>
              </a:rPr>
              <a:t>Violet</a:t>
            </a:r>
            <a:r>
              <a:rPr lang="en-US" u="sng" dirty="0"/>
              <a:t> </a:t>
            </a:r>
            <a:r>
              <a:rPr lang="en-US" dirty="0"/>
              <a:t>Cohort (PR Fall 2020, Site visit Fall 2021/Spring 2022) =May submit PR to the old or the new- but must be operating to the new standards by the time of the site visit.  Transition year so will require some extra documenting for team prior to site visit in either scenario.   </a:t>
            </a:r>
          </a:p>
          <a:p>
            <a:pPr marL="91440" lvl="0" indent="0">
              <a:spcBef>
                <a:spcPts val="0"/>
              </a:spcBef>
              <a:buNone/>
            </a:pPr>
            <a:endParaRPr lang="en-US" dirty="0"/>
          </a:p>
          <a:p>
            <a:pPr marL="91440" lvl="0" indent="0">
              <a:spcBef>
                <a:spcPts val="0"/>
              </a:spcBef>
              <a:buNone/>
            </a:pPr>
            <a:r>
              <a:rPr lang="en-US" u="sng" dirty="0">
                <a:solidFill>
                  <a:schemeClr val="accent3">
                    <a:lumMod val="75000"/>
                  </a:schemeClr>
                </a:solidFill>
              </a:rPr>
              <a:t>Indigo </a:t>
            </a:r>
            <a:r>
              <a:rPr lang="en-US" dirty="0"/>
              <a:t>Cohort – PR Fall 2021, Site Visit Fall 2022/Spring 2023.  PR and Site visit will be based on new standards. </a:t>
            </a:r>
          </a:p>
          <a:p>
            <a:pPr marL="101600" indent="0">
              <a:buNone/>
            </a:pPr>
            <a:endParaRPr lang="en-US" dirty="0"/>
          </a:p>
          <a:p>
            <a:pPr marL="101600" indent="0">
              <a:buNone/>
            </a:pPr>
            <a:r>
              <a:rPr lang="en-US" dirty="0"/>
              <a:t>Matrices will require PEs – Where do you Introduce/Practice/Assess each Performance Expectation?</a:t>
            </a:r>
          </a:p>
        </p:txBody>
      </p:sp>
      <p:sp>
        <p:nvSpPr>
          <p:cNvPr id="5" name="Slide Number Placeholder 4"/>
          <p:cNvSpPr>
            <a:spLocks noGrp="1"/>
          </p:cNvSpPr>
          <p:nvPr>
            <p:ph type="sldNum" idx="12"/>
          </p:nvPr>
        </p:nvSpPr>
        <p:spPr/>
        <p:txBody>
          <a:bodyPr/>
          <a:lstStyle/>
          <a:p>
            <a:fld id="{00000000-1234-1234-1234-123412341234}" type="slidenum">
              <a:rPr lang="en-US" smtClean="0"/>
              <a:pPr/>
              <a:t>41</a:t>
            </a:fld>
            <a:endParaRPr lang="en-US" dirty="0"/>
          </a:p>
        </p:txBody>
      </p:sp>
    </p:spTree>
    <p:extLst>
      <p:ext uri="{BB962C8B-B14F-4D97-AF65-F5344CB8AC3E}">
        <p14:creationId xmlns:p14="http://schemas.microsoft.com/office/powerpoint/2010/main" val="582359444"/>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3CBDA-6327-4DDD-AE47-840F472AEEE1}"/>
              </a:ext>
            </a:extLst>
          </p:cNvPr>
          <p:cNvSpPr>
            <a:spLocks noGrp="1"/>
          </p:cNvSpPr>
          <p:nvPr>
            <p:ph type="title"/>
          </p:nvPr>
        </p:nvSpPr>
        <p:spPr>
          <a:xfrm>
            <a:off x="1097280" y="349625"/>
            <a:ext cx="10058400" cy="1331258"/>
          </a:xfrm>
        </p:spPr>
        <p:txBody>
          <a:bodyPr>
            <a:normAutofit fontScale="90000"/>
          </a:bodyPr>
          <a:lstStyle/>
          <a:p>
            <a:pPr algn="ctr"/>
            <a:r>
              <a:rPr lang="en-US" dirty="0">
                <a:latin typeface="+mj-lt"/>
              </a:rPr>
              <a:t>On the PPS Horizon…</a:t>
            </a:r>
            <a:br>
              <a:rPr lang="en-US" dirty="0"/>
            </a:br>
            <a:endParaRPr lang="en-US" dirty="0"/>
          </a:p>
        </p:txBody>
      </p:sp>
      <p:sp>
        <p:nvSpPr>
          <p:cNvPr id="3" name="Text Placeholder 2">
            <a:extLst>
              <a:ext uri="{FF2B5EF4-FFF2-40B4-BE49-F238E27FC236}">
                <a16:creationId xmlns:a16="http://schemas.microsoft.com/office/drawing/2014/main" id="{BE5A88AA-B9B2-46B9-9865-264A8A72906F}"/>
              </a:ext>
            </a:extLst>
          </p:cNvPr>
          <p:cNvSpPr>
            <a:spLocks noGrp="1"/>
          </p:cNvSpPr>
          <p:nvPr>
            <p:ph type="body" idx="1"/>
          </p:nvPr>
        </p:nvSpPr>
        <p:spPr/>
        <p:txBody>
          <a:bodyPr>
            <a:normAutofit fontScale="92500" lnSpcReduction="20000"/>
          </a:bodyPr>
          <a:lstStyle/>
          <a:p>
            <a:pPr marL="514350" lvl="0" indent="-514350">
              <a:buClrTx/>
              <a:buFont typeface="+mj-lt"/>
              <a:buAutoNum type="arabicPeriod"/>
            </a:pPr>
            <a:r>
              <a:rPr lang="en-US" dirty="0">
                <a:solidFill>
                  <a:schemeClr val="tx1"/>
                </a:solidFill>
                <a:latin typeface="+mn-lt"/>
              </a:rPr>
              <a:t>Transition Timelines will be available starting in February 2020.</a:t>
            </a:r>
          </a:p>
          <a:p>
            <a:pPr marL="514350" lvl="0" indent="-514350">
              <a:buClrTx/>
              <a:buFont typeface="+mj-lt"/>
              <a:buAutoNum type="arabicPeriod"/>
            </a:pPr>
            <a:r>
              <a:rPr lang="en-US" dirty="0">
                <a:solidFill>
                  <a:schemeClr val="tx1"/>
                </a:solidFill>
                <a:latin typeface="+mn-lt"/>
              </a:rPr>
              <a:t>PPS Technical Assistance </a:t>
            </a:r>
          </a:p>
          <a:p>
            <a:pPr marL="514350" lvl="0" indent="-514350">
              <a:buClrTx/>
              <a:buFont typeface="+mj-lt"/>
              <a:buAutoNum type="arabicPeriod"/>
            </a:pPr>
            <a:r>
              <a:rPr lang="en-US" dirty="0">
                <a:solidFill>
                  <a:schemeClr val="tx1"/>
                </a:solidFill>
                <a:latin typeface="+mn-lt"/>
              </a:rPr>
              <a:t>Regional Meetings will be held across the state starting in 2020 to 2021.</a:t>
            </a:r>
          </a:p>
          <a:p>
            <a:pPr marL="514350" lvl="0" indent="-514350">
              <a:buClrTx/>
              <a:buFont typeface="+mj-lt"/>
              <a:buAutoNum type="arabicPeriod"/>
            </a:pPr>
            <a:r>
              <a:rPr lang="en-US" dirty="0">
                <a:solidFill>
                  <a:schemeClr val="tx1"/>
                </a:solidFill>
                <a:latin typeface="+mn-lt"/>
              </a:rPr>
              <a:t>PPS Regulations will be updated and information shared in PSAs and Coded</a:t>
            </a:r>
          </a:p>
          <a:p>
            <a:pPr marL="514350" lvl="0" indent="-514350">
              <a:buClrTx/>
              <a:buFont typeface="+mj-lt"/>
              <a:buAutoNum type="arabicPeriod"/>
            </a:pPr>
            <a:r>
              <a:rPr lang="en-US" dirty="0">
                <a:solidFill>
                  <a:schemeClr val="tx1"/>
                </a:solidFill>
                <a:latin typeface="+mn-lt"/>
              </a:rPr>
              <a:t>PSD </a:t>
            </a:r>
            <a:r>
              <a:rPr lang="en-US" dirty="0" err="1">
                <a:solidFill>
                  <a:schemeClr val="tx1"/>
                </a:solidFill>
                <a:latin typeface="+mn-lt"/>
              </a:rPr>
              <a:t>ENews</a:t>
            </a:r>
            <a:r>
              <a:rPr lang="en-US" dirty="0">
                <a:solidFill>
                  <a:schemeClr val="tx1"/>
                </a:solidFill>
                <a:latin typeface="+mn-lt"/>
              </a:rPr>
              <a:t>…</a:t>
            </a:r>
          </a:p>
          <a:p>
            <a:endParaRPr lang="en-US" dirty="0"/>
          </a:p>
        </p:txBody>
      </p:sp>
      <p:sp>
        <p:nvSpPr>
          <p:cNvPr id="4" name="Slide Number Placeholder 3">
            <a:extLst>
              <a:ext uri="{FF2B5EF4-FFF2-40B4-BE49-F238E27FC236}">
                <a16:creationId xmlns:a16="http://schemas.microsoft.com/office/drawing/2014/main" id="{2B504C55-0EE4-4B91-91C1-1804B568EF5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42</a:t>
            </a:fld>
            <a:endParaRPr lang="en-US"/>
          </a:p>
        </p:txBody>
      </p:sp>
    </p:spTree>
    <p:extLst>
      <p:ext uri="{BB962C8B-B14F-4D97-AF65-F5344CB8AC3E}">
        <p14:creationId xmlns:p14="http://schemas.microsoft.com/office/powerpoint/2010/main" val="3305010486"/>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455"/>
        <p:cNvGrpSpPr/>
        <p:nvPr/>
      </p:nvGrpSpPr>
      <p:grpSpPr>
        <a:xfrm>
          <a:off x="0" y="0"/>
          <a:ext cx="0" cy="0"/>
          <a:chOff x="0" y="0"/>
          <a:chExt cx="0" cy="0"/>
        </a:xfrm>
      </p:grpSpPr>
      <p:sp>
        <p:nvSpPr>
          <p:cNvPr id="456" name="Google Shape;456;p18"/>
          <p:cNvSpPr txBox="1">
            <a:spLocks noGrp="1"/>
          </p:cNvSpPr>
          <p:nvPr>
            <p:ph type="title"/>
          </p:nvPr>
        </p:nvSpPr>
        <p:spPr>
          <a:xfrm>
            <a:off x="1068385" y="280696"/>
            <a:ext cx="9450139" cy="2081504"/>
          </a:xfrm>
          <a:prstGeom prst="rect">
            <a:avLst/>
          </a:prstGeom>
          <a:noFill/>
          <a:ln>
            <a:noFill/>
          </a:ln>
        </p:spPr>
        <p:txBody>
          <a:bodyPr spcFirstLastPara="1" wrap="square" lIns="91425" tIns="45700" rIns="91425" bIns="45700" anchor="b" anchorCtr="0">
            <a:normAutofit/>
          </a:bodyPr>
          <a:lstStyle/>
          <a:p>
            <a:pPr marL="0" lvl="0" indent="0" algn="ctr" rtl="0">
              <a:lnSpc>
                <a:spcPct val="85000"/>
              </a:lnSpc>
              <a:spcBef>
                <a:spcPts val="0"/>
              </a:spcBef>
              <a:spcAft>
                <a:spcPts val="0"/>
              </a:spcAft>
              <a:buClr>
                <a:schemeClr val="dk1"/>
              </a:buClr>
              <a:buSzPts val="5400"/>
              <a:buFont typeface="Verdana"/>
              <a:buNone/>
            </a:pPr>
            <a:r>
              <a:rPr lang="en-US" sz="5400" dirty="0">
                <a:latin typeface="Verdana"/>
                <a:ea typeface="Verdana"/>
                <a:cs typeface="Verdana"/>
                <a:sym typeface="Verdana"/>
              </a:rPr>
              <a:t>Questions</a:t>
            </a:r>
            <a:br>
              <a:rPr lang="en-US" sz="5400" dirty="0">
                <a:latin typeface="Verdana"/>
                <a:ea typeface="Verdana"/>
                <a:cs typeface="Verdana"/>
                <a:sym typeface="Verdana"/>
              </a:rPr>
            </a:br>
            <a:br>
              <a:rPr lang="en-US" dirty="0"/>
            </a:br>
            <a:endParaRPr sz="2000" dirty="0">
              <a:latin typeface="Verdana"/>
              <a:ea typeface="Verdana"/>
              <a:cs typeface="Verdana"/>
              <a:sym typeface="Verdana"/>
            </a:endParaRPr>
          </a:p>
        </p:txBody>
      </p:sp>
      <p:sp>
        <p:nvSpPr>
          <p:cNvPr id="457" name="Google Shape;457;p18"/>
          <p:cNvSpPr txBox="1">
            <a:spLocks noGrp="1"/>
          </p:cNvSpPr>
          <p:nvPr>
            <p:ph type="body" idx="1"/>
          </p:nvPr>
        </p:nvSpPr>
        <p:spPr>
          <a:xfrm>
            <a:off x="923925" y="861895"/>
            <a:ext cx="9883494" cy="4611433"/>
          </a:xfrm>
          <a:prstGeom prst="rect">
            <a:avLst/>
          </a:prstGeom>
          <a:noFill/>
          <a:ln>
            <a:noFill/>
          </a:ln>
        </p:spPr>
        <p:txBody>
          <a:bodyPr spcFirstLastPara="1" wrap="square" lIns="0" tIns="45700" rIns="0" bIns="45700" anchor="t" anchorCtr="0">
            <a:normAutofit/>
          </a:bodyPr>
          <a:lstStyle/>
          <a:p>
            <a:pPr marL="0" lvl="0" indent="0" algn="l" rtl="0">
              <a:lnSpc>
                <a:spcPct val="80000"/>
              </a:lnSpc>
              <a:spcBef>
                <a:spcPts val="0"/>
              </a:spcBef>
              <a:spcAft>
                <a:spcPts val="0"/>
              </a:spcAft>
              <a:buSzPts val="3330"/>
              <a:buNone/>
            </a:pPr>
            <a:endParaRPr sz="3330" dirty="0">
              <a:solidFill>
                <a:schemeClr val="dk1"/>
              </a:solidFill>
              <a:latin typeface="Calibri"/>
              <a:ea typeface="Calibri"/>
              <a:cs typeface="Calibri"/>
              <a:sym typeface="Calibri"/>
            </a:endParaRPr>
          </a:p>
          <a:p>
            <a:pPr marL="0" lvl="0" indent="0" algn="l" rtl="0">
              <a:lnSpc>
                <a:spcPct val="80000"/>
              </a:lnSpc>
              <a:spcBef>
                <a:spcPts val="1400"/>
              </a:spcBef>
              <a:spcAft>
                <a:spcPts val="0"/>
              </a:spcAft>
              <a:buSzPts val="3330"/>
              <a:buNone/>
            </a:pPr>
            <a:endParaRPr sz="3330" dirty="0">
              <a:solidFill>
                <a:schemeClr val="dk1"/>
              </a:solidFill>
              <a:latin typeface="Calibri"/>
              <a:ea typeface="Calibri"/>
              <a:cs typeface="Calibri"/>
              <a:sym typeface="Calibri"/>
            </a:endParaRPr>
          </a:p>
          <a:p>
            <a:pPr marL="0" lvl="0" indent="0" algn="l" rtl="0">
              <a:lnSpc>
                <a:spcPct val="80000"/>
              </a:lnSpc>
              <a:spcBef>
                <a:spcPts val="1400"/>
              </a:spcBef>
              <a:spcAft>
                <a:spcPts val="0"/>
              </a:spcAft>
              <a:buSzPts val="3330"/>
              <a:buNone/>
            </a:pPr>
            <a:endParaRPr sz="3330" dirty="0">
              <a:solidFill>
                <a:schemeClr val="dk1"/>
              </a:solidFill>
            </a:endParaRPr>
          </a:p>
          <a:p>
            <a:pPr marL="0" lvl="0" indent="0" algn="l" rtl="0">
              <a:lnSpc>
                <a:spcPct val="80000"/>
              </a:lnSpc>
              <a:spcBef>
                <a:spcPts val="1400"/>
              </a:spcBef>
              <a:spcAft>
                <a:spcPts val="0"/>
              </a:spcAft>
              <a:buSzPts val="3330"/>
              <a:buNone/>
            </a:pPr>
            <a:endParaRPr lang="en-US" sz="3330" dirty="0">
              <a:solidFill>
                <a:schemeClr val="dk1"/>
              </a:solidFill>
            </a:endParaRPr>
          </a:p>
          <a:p>
            <a:pPr marL="0" lvl="0" indent="0" algn="ctr" rtl="0">
              <a:lnSpc>
                <a:spcPct val="80000"/>
              </a:lnSpc>
              <a:spcBef>
                <a:spcPts val="1400"/>
              </a:spcBef>
              <a:spcAft>
                <a:spcPts val="0"/>
              </a:spcAft>
              <a:buSzPts val="3330"/>
              <a:buNone/>
            </a:pPr>
            <a:endParaRPr lang="en-US" sz="3330" dirty="0">
              <a:solidFill>
                <a:schemeClr val="dk1"/>
              </a:solidFill>
            </a:endParaRPr>
          </a:p>
          <a:p>
            <a:pPr marL="0" lvl="0" indent="0" algn="ctr" rtl="0">
              <a:lnSpc>
                <a:spcPct val="80000"/>
              </a:lnSpc>
              <a:spcBef>
                <a:spcPts val="1400"/>
              </a:spcBef>
              <a:spcAft>
                <a:spcPts val="0"/>
              </a:spcAft>
              <a:buSzPts val="3330"/>
              <a:buNone/>
            </a:pPr>
            <a:r>
              <a:rPr lang="en-US" dirty="0">
                <a:solidFill>
                  <a:schemeClr val="dk1"/>
                </a:solidFill>
                <a:latin typeface="+mn-lt"/>
              </a:rPr>
              <a:t>Contact Information: accreditation@ctc.ca.gov</a:t>
            </a:r>
            <a:endParaRPr dirty="0">
              <a:latin typeface="+mn-lt"/>
            </a:endParaRPr>
          </a:p>
          <a:p>
            <a:pPr marL="0" lvl="0" indent="0" algn="l" rtl="0">
              <a:lnSpc>
                <a:spcPct val="80000"/>
              </a:lnSpc>
              <a:spcBef>
                <a:spcPts val="1400"/>
              </a:spcBef>
              <a:spcAft>
                <a:spcPts val="0"/>
              </a:spcAft>
              <a:buSzPts val="3330"/>
              <a:buNone/>
            </a:pPr>
            <a:endParaRPr sz="3330" dirty="0">
              <a:solidFill>
                <a:schemeClr val="dk1"/>
              </a:solidFill>
            </a:endParaRPr>
          </a:p>
          <a:p>
            <a:pPr marL="0" lvl="0" indent="0" algn="l" rtl="0">
              <a:lnSpc>
                <a:spcPct val="80000"/>
              </a:lnSpc>
              <a:spcBef>
                <a:spcPts val="1400"/>
              </a:spcBef>
              <a:spcAft>
                <a:spcPts val="0"/>
              </a:spcAft>
              <a:buSzPts val="3330"/>
              <a:buNone/>
            </a:pPr>
            <a:endParaRPr sz="3330" dirty="0">
              <a:solidFill>
                <a:schemeClr val="dk1"/>
              </a:solidFill>
            </a:endParaRPr>
          </a:p>
        </p:txBody>
      </p:sp>
      <p:sp>
        <p:nvSpPr>
          <p:cNvPr id="458" name="Google Shape;458;p18"/>
          <p:cNvSpPr txBox="1">
            <a:spLocks noGrp="1"/>
          </p:cNvSpPr>
          <p:nvPr>
            <p:ph type="sldNum" idx="12"/>
          </p:nvPr>
        </p:nvSpPr>
        <p:spPr>
          <a:xfrm>
            <a:off x="10620124" y="6459503"/>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r>
              <a:rPr lang="en-US"/>
              <a:t>2</a:t>
            </a:r>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20CCB-59F4-43ED-8C41-6615485F859C}"/>
              </a:ext>
            </a:extLst>
          </p:cNvPr>
          <p:cNvSpPr>
            <a:spLocks noGrp="1"/>
          </p:cNvSpPr>
          <p:nvPr>
            <p:ph type="title"/>
          </p:nvPr>
        </p:nvSpPr>
        <p:spPr/>
        <p:txBody>
          <a:bodyPr>
            <a:normAutofit/>
          </a:bodyPr>
          <a:lstStyle/>
          <a:p>
            <a:r>
              <a:rPr lang="en-US" dirty="0"/>
              <a:t>PPS Program Preconditions</a:t>
            </a:r>
          </a:p>
        </p:txBody>
      </p:sp>
      <p:sp>
        <p:nvSpPr>
          <p:cNvPr id="3" name="Text Placeholder 2">
            <a:extLst>
              <a:ext uri="{FF2B5EF4-FFF2-40B4-BE49-F238E27FC236}">
                <a16:creationId xmlns:a16="http://schemas.microsoft.com/office/drawing/2014/main" id="{94842357-85EA-4B0D-9458-DAE1ADD18E00}"/>
              </a:ext>
            </a:extLst>
          </p:cNvPr>
          <p:cNvSpPr>
            <a:spLocks noGrp="1"/>
          </p:cNvSpPr>
          <p:nvPr>
            <p:ph type="body" idx="1"/>
          </p:nvPr>
        </p:nvSpPr>
        <p:spPr>
          <a:xfrm>
            <a:off x="1097280" y="1845733"/>
            <a:ext cx="10058400" cy="4420595"/>
          </a:xfrm>
        </p:spPr>
        <p:txBody>
          <a:bodyPr>
            <a:noAutofit/>
          </a:bodyPr>
          <a:lstStyle/>
          <a:p>
            <a:pPr marL="519113" lvl="0" indent="-519113">
              <a:tabLst>
                <a:tab pos="519113" algn="l"/>
              </a:tabLst>
            </a:pPr>
            <a:r>
              <a:rPr lang="en-US" sz="1200" b="1" dirty="0">
                <a:latin typeface="Arial" panose="020B0604020202020204" pitchFamily="34" charset="0"/>
                <a:cs typeface="Arial" panose="020B0604020202020204" pitchFamily="34" charset="0"/>
              </a:rPr>
              <a:t>1.	Bachelor’s Degree </a:t>
            </a:r>
            <a:r>
              <a:rPr lang="en-US" sz="1200" dirty="0">
                <a:latin typeface="Arial" panose="020B0604020202020204" pitchFamily="34" charset="0"/>
                <a:cs typeface="Arial" panose="020B0604020202020204" pitchFamily="34" charset="0"/>
              </a:rPr>
              <a:t>(Ed Code §44266)</a:t>
            </a:r>
          </a:p>
          <a:p>
            <a:pPr marL="519113" indent="-519113">
              <a:tabLst>
                <a:tab pos="519113" algn="l"/>
              </a:tabLst>
            </a:pPr>
            <a:r>
              <a:rPr lang="en-US" sz="1200" dirty="0">
                <a:latin typeface="Arial" panose="020B0604020202020204" pitchFamily="34" charset="0"/>
                <a:cs typeface="Arial" panose="020B0604020202020204" pitchFamily="34" charset="0"/>
              </a:rPr>
              <a:t>	Persons admitted to programs must have a minimum of a baccalaureate degree from a regionally accredited college or university. </a:t>
            </a:r>
          </a:p>
          <a:p>
            <a:pPr marL="519113" lvl="0" indent="-519113">
              <a:tabLst>
                <a:tab pos="519113" algn="l"/>
              </a:tabLst>
            </a:pPr>
            <a:r>
              <a:rPr lang="en-US" sz="1200" b="1" dirty="0">
                <a:latin typeface="Arial" panose="020B0604020202020204" pitchFamily="34" charset="0"/>
                <a:cs typeface="Arial" panose="020B0604020202020204" pitchFamily="34" charset="0"/>
              </a:rPr>
              <a:t>2.     Program Curriculum</a:t>
            </a:r>
            <a:r>
              <a:rPr lang="en-US" sz="1200" dirty="0">
                <a:latin typeface="Arial" panose="020B0604020202020204" pitchFamily="34" charset="0"/>
                <a:cs typeface="Arial" panose="020B0604020202020204" pitchFamily="34" charset="0"/>
              </a:rPr>
              <a:t> (Currently, </a:t>
            </a:r>
            <a:r>
              <a:rPr lang="en-US" sz="1200" i="1" dirty="0">
                <a:latin typeface="Arial" panose="020B0604020202020204" pitchFamily="34" charset="0"/>
                <a:cs typeface="Arial" panose="020B0604020202020204" pitchFamily="34" charset="0"/>
              </a:rPr>
              <a:t>Title 5 California Code of Regulations, </a:t>
            </a:r>
            <a:r>
              <a:rPr lang="en-US" sz="1200" dirty="0">
                <a:latin typeface="Arial" panose="020B0604020202020204" pitchFamily="34" charset="0"/>
                <a:cs typeface="Arial" panose="020B0604020202020204" pitchFamily="34" charset="0"/>
              </a:rPr>
              <a:t>§</a:t>
            </a:r>
            <a:r>
              <a:rPr lang="en-US" sz="1200" i="1" dirty="0">
                <a:latin typeface="Arial" panose="020B0604020202020204" pitchFamily="34" charset="0"/>
                <a:cs typeface="Arial" panose="020B0604020202020204" pitchFamily="34" charset="0"/>
              </a:rPr>
              <a:t> 80632, Article 2)</a:t>
            </a:r>
            <a:endParaRPr lang="en-US" sz="1200" dirty="0">
              <a:latin typeface="Arial" panose="020B0604020202020204" pitchFamily="34" charset="0"/>
              <a:cs typeface="Arial" panose="020B0604020202020204" pitchFamily="34" charset="0"/>
            </a:endParaRPr>
          </a:p>
          <a:p>
            <a:pPr marL="519113" indent="-519113">
              <a:tabLst>
                <a:tab pos="519113" algn="l"/>
              </a:tabLst>
            </a:pPr>
            <a:r>
              <a:rPr lang="en-US" sz="1200" dirty="0">
                <a:latin typeface="Arial" panose="020B0604020202020204" pitchFamily="34" charset="0"/>
                <a:cs typeface="Arial" panose="020B0604020202020204" pitchFamily="34" charset="0"/>
              </a:rPr>
              <a:t>	A college or university that operates a program of professional preparation shall have a curriculum that meets the appropriate 	requirement as follows: </a:t>
            </a:r>
          </a:p>
          <a:p>
            <a:pPr marL="519113" indent="-519113">
              <a:tabLst>
                <a:tab pos="519113" algn="l"/>
              </a:tabLst>
            </a:pPr>
            <a:r>
              <a:rPr lang="en-US" sz="1200" dirty="0">
                <a:latin typeface="Arial" panose="020B0604020202020204" pitchFamily="34" charset="0"/>
                <a:cs typeface="Arial" panose="020B0604020202020204" pitchFamily="34" charset="0"/>
              </a:rPr>
              <a:t>	*</a:t>
            </a:r>
            <a:r>
              <a:rPr lang="en-US" sz="1200" i="1" dirty="0">
                <a:latin typeface="Arial" panose="020B0604020202020204" pitchFamily="34" charset="0"/>
                <a:cs typeface="Arial" panose="020B0604020202020204" pitchFamily="34" charset="0"/>
              </a:rPr>
              <a:t>A program of study for the </a:t>
            </a:r>
            <a:r>
              <a:rPr lang="en-US" sz="1200" b="1" i="1" dirty="0">
                <a:latin typeface="Arial" panose="020B0604020202020204" pitchFamily="34" charset="0"/>
                <a:cs typeface="Arial" panose="020B0604020202020204" pitchFamily="34" charset="0"/>
              </a:rPr>
              <a:t>school counselor specialization </a:t>
            </a:r>
            <a:r>
              <a:rPr lang="en-US" sz="1200" i="1" dirty="0">
                <a:latin typeface="Arial" panose="020B0604020202020204" pitchFamily="34" charset="0"/>
                <a:cs typeface="Arial" panose="020B0604020202020204" pitchFamily="34" charset="0"/>
              </a:rPr>
              <a:t>shall be: Equivalent to a minimum of 48 semester units or 72 quarter 	units; or 720 classroom hours of post baccalaureate study. </a:t>
            </a:r>
          </a:p>
          <a:p>
            <a:pPr marL="519113" indent="-519113">
              <a:tabLst>
                <a:tab pos="519113" algn="l"/>
              </a:tabLst>
            </a:pPr>
            <a:r>
              <a:rPr lang="en-US" sz="1200" i="1" dirty="0">
                <a:latin typeface="Arial" panose="020B0604020202020204" pitchFamily="34" charset="0"/>
                <a:cs typeface="Arial" panose="020B0604020202020204" pitchFamily="34" charset="0"/>
              </a:rPr>
              <a:t>	*A program of study for the </a:t>
            </a:r>
            <a:r>
              <a:rPr lang="en-US" sz="1200" b="1" i="1" dirty="0">
                <a:latin typeface="Arial" panose="020B0604020202020204" pitchFamily="34" charset="0"/>
                <a:cs typeface="Arial" panose="020B0604020202020204" pitchFamily="34" charset="0"/>
              </a:rPr>
              <a:t>school psychologist specialization </a:t>
            </a:r>
            <a:r>
              <a:rPr lang="en-US" sz="1200" i="1" dirty="0">
                <a:latin typeface="Arial" panose="020B0604020202020204" pitchFamily="34" charset="0"/>
                <a:cs typeface="Arial" panose="020B0604020202020204" pitchFamily="34" charset="0"/>
              </a:rPr>
              <a:t>shall be: Equivalent to a minimum of 60 semester units or 90 quarter 	units; or 900 classroom hours of postgraduate study.</a:t>
            </a:r>
          </a:p>
          <a:p>
            <a:pPr marL="519113" indent="-519113">
              <a:tabLst>
                <a:tab pos="519113" algn="l"/>
              </a:tabLst>
            </a:pPr>
            <a:r>
              <a:rPr lang="en-US" sz="1200" i="1" dirty="0">
                <a:latin typeface="Arial" panose="020B0604020202020204" pitchFamily="34" charset="0"/>
                <a:cs typeface="Arial" panose="020B0604020202020204" pitchFamily="34" charset="0"/>
              </a:rPr>
              <a:t>	*A program of study for the </a:t>
            </a:r>
            <a:r>
              <a:rPr lang="en-US" sz="1200" b="1" i="1" dirty="0">
                <a:latin typeface="Arial" panose="020B0604020202020204" pitchFamily="34" charset="0"/>
                <a:cs typeface="Arial" panose="020B0604020202020204" pitchFamily="34" charset="0"/>
              </a:rPr>
              <a:t>school social work specialization </a:t>
            </a:r>
            <a:r>
              <a:rPr lang="en-US" sz="1200" i="1" dirty="0">
                <a:latin typeface="Arial" panose="020B0604020202020204" pitchFamily="34" charset="0"/>
                <a:cs typeface="Arial" panose="020B0604020202020204" pitchFamily="34" charset="0"/>
              </a:rPr>
              <a:t>shall be: Equivalent to a minimum of 45 semester units or 67.5 quarter 	units; or 675 classroom hours of postgraduate study.</a:t>
            </a:r>
            <a:endParaRPr lang="en-US" sz="1200" dirty="0">
              <a:latin typeface="Arial" panose="020B0604020202020204" pitchFamily="34" charset="0"/>
              <a:cs typeface="Arial" panose="020B0604020202020204" pitchFamily="34" charset="0"/>
            </a:endParaRPr>
          </a:p>
          <a:p>
            <a:pPr marL="519113" indent="-519113">
              <a:tabLst>
                <a:tab pos="519113" algn="l"/>
              </a:tabLst>
            </a:pPr>
            <a:r>
              <a:rPr lang="en-US" sz="1200" b="1" dirty="0">
                <a:latin typeface="Arial" panose="020B0604020202020204" pitchFamily="34" charset="0"/>
                <a:cs typeface="Arial" panose="020B0604020202020204" pitchFamily="34" charset="0"/>
              </a:rPr>
              <a:t>3. 	For Intern Programs</a:t>
            </a:r>
            <a:endParaRPr lang="en-US" sz="1200" dirty="0">
              <a:latin typeface="Arial" panose="020B0604020202020204" pitchFamily="34" charset="0"/>
              <a:cs typeface="Arial" panose="020B0604020202020204" pitchFamily="34" charset="0"/>
            </a:endParaRPr>
          </a:p>
          <a:p>
            <a:pPr marL="519113" indent="-519113">
              <a:tabLst>
                <a:tab pos="519113" algn="l"/>
              </a:tabLst>
            </a:pPr>
            <a:r>
              <a:rPr lang="en-US" sz="1200" dirty="0">
                <a:latin typeface="Arial" panose="020B0604020202020204" pitchFamily="34" charset="0"/>
                <a:cs typeface="Arial" panose="020B0604020202020204" pitchFamily="34" charset="0"/>
              </a:rPr>
              <a:t>	An entity that operates an approved program of preparation for a PPS credential with an Intern option shall require each candidate who 	is admitted into the Intern Program to have completed sufficient coursework so that the candidate is ready for supervised practice in the 	schools. The Intern must be supervised and supported by both the employer and the Commission-approved program. </a:t>
            </a:r>
          </a:p>
          <a:p>
            <a:endParaRPr lang="en-US" sz="1200" dirty="0"/>
          </a:p>
        </p:txBody>
      </p:sp>
      <p:sp>
        <p:nvSpPr>
          <p:cNvPr id="4" name="Slide Number Placeholder 3">
            <a:extLst>
              <a:ext uri="{FF2B5EF4-FFF2-40B4-BE49-F238E27FC236}">
                <a16:creationId xmlns:a16="http://schemas.microsoft.com/office/drawing/2014/main" id="{8E773F04-BE83-401F-878D-08F652EBAB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248546984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ctr" rtl="0">
              <a:lnSpc>
                <a:spcPct val="85000"/>
              </a:lnSpc>
              <a:spcBef>
                <a:spcPts val="0"/>
              </a:spcBef>
              <a:spcAft>
                <a:spcPts val="0"/>
              </a:spcAft>
              <a:buClr>
                <a:srgbClr val="3F3F3F"/>
              </a:buClr>
              <a:buSzPts val="4800"/>
              <a:buFont typeface="Verdana"/>
              <a:buNone/>
            </a:pPr>
            <a:r>
              <a:rPr lang="en-US" sz="4400" dirty="0"/>
              <a:t>Organizational Structure Changes Standards and PEs</a:t>
            </a:r>
            <a:endParaRPr sz="4400" dirty="0"/>
          </a:p>
        </p:txBody>
      </p:sp>
      <p:sp>
        <p:nvSpPr>
          <p:cNvPr id="141" name="Google Shape;141;p5"/>
          <p:cNvSpPr txBox="1">
            <a:spLocks noGrp="1"/>
          </p:cNvSpPr>
          <p:nvPr>
            <p:ph type="body" idx="1"/>
          </p:nvPr>
        </p:nvSpPr>
        <p:spPr>
          <a:xfrm>
            <a:off x="1097279" y="1845734"/>
            <a:ext cx="4721630" cy="4023360"/>
          </a:xfrm>
          <a:prstGeom prst="rect">
            <a:avLst/>
          </a:prstGeom>
          <a:noFill/>
          <a:ln>
            <a:noFill/>
          </a:ln>
        </p:spPr>
        <p:txBody>
          <a:bodyPr spcFirstLastPara="1" wrap="square" lIns="0" tIns="45700" rIns="0" bIns="45700" anchor="t" anchorCtr="0">
            <a:noAutofit/>
          </a:bodyPr>
          <a:lstStyle/>
          <a:p>
            <a:pPr marL="91440" lvl="0" indent="0" algn="ctr" rtl="0">
              <a:lnSpc>
                <a:spcPct val="100000"/>
              </a:lnSpc>
              <a:spcBef>
                <a:spcPts val="600"/>
              </a:spcBef>
              <a:spcAft>
                <a:spcPts val="0"/>
              </a:spcAft>
              <a:buSzPts val="2000"/>
              <a:buNone/>
            </a:pPr>
            <a:r>
              <a:rPr lang="en-US" sz="2400" dirty="0">
                <a:latin typeface="+mn-lt"/>
              </a:rPr>
              <a:t>Prior Standards</a:t>
            </a:r>
          </a:p>
          <a:p>
            <a:pPr marL="91440" lvl="0" indent="0">
              <a:lnSpc>
                <a:spcPct val="100000"/>
              </a:lnSpc>
              <a:spcBef>
                <a:spcPts val="600"/>
              </a:spcBef>
              <a:buNone/>
            </a:pPr>
            <a:r>
              <a:rPr lang="en-US" sz="2400" dirty="0">
                <a:latin typeface="+mn-lt"/>
              </a:rPr>
              <a:t>The Commission’s Standards intermingle expectations for both what a program must offer to each candidate as well as the knowledge and skills a candidate must have at the completion of the program prior to recommendation for the credential. </a:t>
            </a:r>
            <a:endParaRPr sz="2400" dirty="0">
              <a:latin typeface="+mn-lt"/>
            </a:endParaRPr>
          </a:p>
        </p:txBody>
      </p:sp>
      <p:sp>
        <p:nvSpPr>
          <p:cNvPr id="142" name="Google Shape;142;p5"/>
          <p:cNvSpPr txBox="1">
            <a:spLocks noGrp="1"/>
          </p:cNvSpPr>
          <p:nvPr>
            <p:ph type="body" idx="2"/>
          </p:nvPr>
        </p:nvSpPr>
        <p:spPr>
          <a:xfrm>
            <a:off x="6217920" y="1845735"/>
            <a:ext cx="5513416" cy="4023360"/>
          </a:xfrm>
          <a:prstGeom prst="rect">
            <a:avLst/>
          </a:prstGeom>
          <a:noFill/>
          <a:ln>
            <a:noFill/>
          </a:ln>
        </p:spPr>
        <p:txBody>
          <a:bodyPr spcFirstLastPara="1" wrap="square" lIns="0" tIns="45700" rIns="0" bIns="45700" anchor="t" anchorCtr="0">
            <a:normAutofit lnSpcReduction="10000"/>
          </a:bodyPr>
          <a:lstStyle/>
          <a:p>
            <a:pPr marL="91440" lvl="0" indent="0" algn="ctr" rtl="0">
              <a:lnSpc>
                <a:spcPct val="110000"/>
              </a:lnSpc>
              <a:spcBef>
                <a:spcPts val="600"/>
              </a:spcBef>
              <a:spcAft>
                <a:spcPts val="0"/>
              </a:spcAft>
              <a:buSzPts val="2000"/>
              <a:buNone/>
            </a:pPr>
            <a:r>
              <a:rPr lang="en-US" sz="2400" dirty="0">
                <a:latin typeface="+mn-lt"/>
              </a:rPr>
              <a:t>Adopted Standards (2019)</a:t>
            </a:r>
          </a:p>
          <a:p>
            <a:pPr marL="548640" lvl="0" indent="-457200" rtl="0">
              <a:lnSpc>
                <a:spcPct val="110000"/>
              </a:lnSpc>
              <a:spcBef>
                <a:spcPts val="600"/>
              </a:spcBef>
              <a:spcAft>
                <a:spcPts val="0"/>
              </a:spcAft>
              <a:buSzPts val="2000"/>
              <a:buFont typeface="+mj-lt"/>
              <a:buAutoNum type="arabicPeriod"/>
            </a:pPr>
            <a:r>
              <a:rPr lang="en-US" sz="2400" dirty="0">
                <a:latin typeface="+mn-lt"/>
              </a:rPr>
              <a:t>The adopted program standards that define what a program must provide to each candidate.</a:t>
            </a:r>
          </a:p>
          <a:p>
            <a:pPr marL="548640" lvl="0" indent="-457200" rtl="0">
              <a:lnSpc>
                <a:spcPct val="110000"/>
              </a:lnSpc>
              <a:spcBef>
                <a:spcPts val="600"/>
              </a:spcBef>
              <a:spcAft>
                <a:spcPts val="0"/>
              </a:spcAft>
              <a:buSzPts val="2000"/>
              <a:buFont typeface="+mj-lt"/>
              <a:buAutoNum type="arabicPeriod"/>
            </a:pPr>
            <a:r>
              <a:rPr lang="en-US" sz="2400" dirty="0">
                <a:latin typeface="+mn-lt"/>
              </a:rPr>
              <a:t>The Performance Expectations (PEs) define the knowledge and skill a candidate must be able to demonstrate at the end of the program prior to recommendation for the credential.  </a:t>
            </a:r>
            <a:endParaRPr sz="2400" dirty="0">
              <a:latin typeface="+mn-lt"/>
            </a:endParaRPr>
          </a:p>
        </p:txBody>
      </p:sp>
      <p:sp>
        <p:nvSpPr>
          <p:cNvPr id="143" name="Google Shape;143;p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a:t>Program Standards </a:t>
            </a:r>
            <a:endParaRPr/>
          </a:p>
        </p:txBody>
      </p:sp>
      <p:sp>
        <p:nvSpPr>
          <p:cNvPr id="150" name="Google Shape;150;p6"/>
          <p:cNvSpPr txBox="1">
            <a:spLocks noGrp="1"/>
          </p:cNvSpPr>
          <p:nvPr>
            <p:ph type="body" idx="1"/>
          </p:nvPr>
        </p:nvSpPr>
        <p:spPr>
          <a:xfrm>
            <a:off x="1097279" y="2179674"/>
            <a:ext cx="9864888" cy="3689419"/>
          </a:xfrm>
          <a:prstGeom prst="rect">
            <a:avLst/>
          </a:prstGeom>
          <a:noFill/>
          <a:ln>
            <a:noFill/>
          </a:ln>
        </p:spPr>
        <p:txBody>
          <a:bodyPr spcFirstLastPara="1" wrap="square" lIns="0" tIns="45700" rIns="0" bIns="45700" anchor="t" anchorCtr="0">
            <a:normAutofit/>
          </a:bodyPr>
          <a:lstStyle/>
          <a:p>
            <a:pPr marL="404813" lvl="0" indent="-404813" algn="l" rtl="0">
              <a:lnSpc>
                <a:spcPct val="100000"/>
              </a:lnSpc>
              <a:spcBef>
                <a:spcPts val="0"/>
              </a:spcBef>
              <a:spcAft>
                <a:spcPts val="0"/>
              </a:spcAft>
              <a:buSzPts val="3200"/>
              <a:buFont typeface="Noto Sans Symbols"/>
              <a:buChar char="▪"/>
            </a:pPr>
            <a:r>
              <a:rPr lang="en-US" sz="3200" dirty="0">
                <a:latin typeface="+mn-lt"/>
              </a:rPr>
              <a:t>Statements of what a program must provide to all candidates</a:t>
            </a:r>
            <a:r>
              <a:rPr lang="en-US" dirty="0">
                <a:latin typeface="+mn-lt"/>
              </a:rPr>
              <a:t>.</a:t>
            </a:r>
            <a:endParaRPr dirty="0">
              <a:latin typeface="+mn-lt"/>
            </a:endParaRPr>
          </a:p>
          <a:p>
            <a:pPr marL="404813" lvl="0" indent="-404813" algn="l" rtl="0">
              <a:lnSpc>
                <a:spcPct val="100000"/>
              </a:lnSpc>
              <a:spcBef>
                <a:spcPts val="1800"/>
              </a:spcBef>
              <a:spcAft>
                <a:spcPts val="0"/>
              </a:spcAft>
              <a:buSzPts val="3200"/>
              <a:buFont typeface="Noto Sans Symbols"/>
              <a:buChar char="▪"/>
            </a:pPr>
            <a:r>
              <a:rPr lang="en-US" sz="3200" dirty="0">
                <a:latin typeface="+mn-lt"/>
              </a:rPr>
              <a:t>Reviewed during Program Review and the Accreditation Site Visit</a:t>
            </a:r>
            <a:endParaRPr dirty="0">
              <a:latin typeface="+mn-lt"/>
            </a:endParaRPr>
          </a:p>
          <a:p>
            <a:pPr marL="404813" lvl="0" indent="-404813" algn="l" rtl="0">
              <a:lnSpc>
                <a:spcPct val="100000"/>
              </a:lnSpc>
              <a:spcBef>
                <a:spcPts val="1800"/>
              </a:spcBef>
              <a:spcAft>
                <a:spcPts val="0"/>
              </a:spcAft>
              <a:buSzPts val="3200"/>
              <a:buFont typeface="Noto Sans Symbols"/>
              <a:buChar char="▪"/>
            </a:pPr>
            <a:r>
              <a:rPr lang="en-US" sz="3200" dirty="0">
                <a:latin typeface="+mn-lt"/>
              </a:rPr>
              <a:t>Will be addressed in the Transition Plan to be discussed later in this webinar.  </a:t>
            </a:r>
            <a:endParaRPr sz="3200" dirty="0">
              <a:latin typeface="+mn-lt"/>
            </a:endParaRPr>
          </a:p>
        </p:txBody>
      </p:sp>
      <p:sp>
        <p:nvSpPr>
          <p:cNvPr id="151" name="Google Shape;151;p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a:t>PPS Program Standards</a:t>
            </a:r>
            <a:endParaRPr/>
          </a:p>
        </p:txBody>
      </p:sp>
      <p:sp>
        <p:nvSpPr>
          <p:cNvPr id="158" name="Google Shape;158;p7"/>
          <p:cNvSpPr txBox="1">
            <a:spLocks noGrp="1"/>
          </p:cNvSpPr>
          <p:nvPr>
            <p:ph type="body" idx="1"/>
          </p:nvPr>
        </p:nvSpPr>
        <p:spPr>
          <a:xfrm>
            <a:off x="1097279" y="2094614"/>
            <a:ext cx="10115204" cy="3774480"/>
          </a:xfrm>
          <a:prstGeom prst="rect">
            <a:avLst/>
          </a:prstGeom>
          <a:noFill/>
          <a:ln>
            <a:noFill/>
          </a:ln>
        </p:spPr>
        <p:txBody>
          <a:bodyPr spcFirstLastPara="1" wrap="square" lIns="0" tIns="45700" rIns="0" bIns="45700" anchor="t" anchorCtr="0">
            <a:normAutofit/>
          </a:bodyPr>
          <a:lstStyle/>
          <a:p>
            <a:pPr marL="862013" lvl="0" indent="-685800" algn="l" rtl="0">
              <a:lnSpc>
                <a:spcPct val="100000"/>
              </a:lnSpc>
              <a:spcBef>
                <a:spcPts val="0"/>
              </a:spcBef>
              <a:spcAft>
                <a:spcPts val="0"/>
              </a:spcAft>
              <a:buSzPts val="3200"/>
              <a:buFont typeface="Verdana"/>
              <a:buAutoNum type="arabicPeriod"/>
            </a:pPr>
            <a:r>
              <a:rPr lang="en-US" sz="3200" dirty="0">
                <a:latin typeface="+mj-lt"/>
              </a:rPr>
              <a:t>Program Design, Rationale</a:t>
            </a:r>
            <a:endParaRPr dirty="0">
              <a:latin typeface="+mj-lt"/>
            </a:endParaRPr>
          </a:p>
          <a:p>
            <a:pPr marL="862013" lvl="0" indent="-685800" algn="l" rtl="0">
              <a:lnSpc>
                <a:spcPct val="100000"/>
              </a:lnSpc>
              <a:spcBef>
                <a:spcPts val="1800"/>
              </a:spcBef>
              <a:spcAft>
                <a:spcPts val="0"/>
              </a:spcAft>
              <a:buSzPts val="3200"/>
              <a:buFont typeface="Verdana"/>
              <a:buAutoNum type="arabicPeriod"/>
            </a:pPr>
            <a:r>
              <a:rPr lang="en-US" sz="3200" dirty="0">
                <a:latin typeface="+mj-lt"/>
              </a:rPr>
              <a:t>Preparation of Candidates to Meet the PEs</a:t>
            </a:r>
            <a:endParaRPr dirty="0">
              <a:latin typeface="+mj-lt"/>
            </a:endParaRPr>
          </a:p>
          <a:p>
            <a:pPr marL="862013" lvl="0" indent="-685800" algn="l" rtl="0">
              <a:lnSpc>
                <a:spcPct val="100000"/>
              </a:lnSpc>
              <a:spcBef>
                <a:spcPts val="1800"/>
              </a:spcBef>
              <a:spcAft>
                <a:spcPts val="0"/>
              </a:spcAft>
              <a:buSzPts val="3200"/>
              <a:buFont typeface="Verdana"/>
              <a:buAutoNum type="arabicPeriod"/>
            </a:pPr>
            <a:r>
              <a:rPr lang="en-US" sz="3200" dirty="0">
                <a:latin typeface="+mj-lt"/>
              </a:rPr>
              <a:t>Monitoring, Supporting, and Assessing</a:t>
            </a:r>
            <a:endParaRPr dirty="0">
              <a:latin typeface="+mj-lt"/>
            </a:endParaRPr>
          </a:p>
          <a:p>
            <a:pPr marL="862013" lvl="0" indent="-685800" algn="l" rtl="0">
              <a:lnSpc>
                <a:spcPct val="100000"/>
              </a:lnSpc>
              <a:spcBef>
                <a:spcPts val="1800"/>
              </a:spcBef>
              <a:spcAft>
                <a:spcPts val="0"/>
              </a:spcAft>
              <a:buSzPts val="3200"/>
              <a:buFont typeface="Verdana"/>
              <a:buAutoNum type="arabicPeriod"/>
            </a:pPr>
            <a:r>
              <a:rPr lang="en-US" sz="3200" dirty="0">
                <a:latin typeface="+mj-lt"/>
              </a:rPr>
              <a:t>Clinical Practice</a:t>
            </a:r>
            <a:endParaRPr dirty="0">
              <a:latin typeface="+mj-lt"/>
            </a:endParaRPr>
          </a:p>
          <a:p>
            <a:pPr marL="862013" lvl="0" indent="-685800" algn="l" rtl="0">
              <a:lnSpc>
                <a:spcPct val="100000"/>
              </a:lnSpc>
              <a:spcBef>
                <a:spcPts val="1800"/>
              </a:spcBef>
              <a:spcAft>
                <a:spcPts val="0"/>
              </a:spcAft>
              <a:buSzPts val="3200"/>
              <a:buFont typeface="Verdana"/>
              <a:buAutoNum type="arabicPeriod"/>
            </a:pPr>
            <a:r>
              <a:rPr lang="en-US" sz="3200" dirty="0">
                <a:latin typeface="+mj-lt"/>
              </a:rPr>
              <a:t>Determination of Candidate Competence</a:t>
            </a:r>
            <a:endParaRPr sz="3200" dirty="0">
              <a:latin typeface="+mj-lt"/>
            </a:endParaRPr>
          </a:p>
        </p:txBody>
      </p:sp>
      <p:sp>
        <p:nvSpPr>
          <p:cNvPr id="159" name="Google Shape;159;p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Verdana"/>
              <a:buNone/>
            </a:pPr>
            <a:r>
              <a:rPr lang="en-US"/>
              <a:t>PPS Program Standards </a:t>
            </a:r>
            <a:endParaRPr/>
          </a:p>
        </p:txBody>
      </p:sp>
      <p:sp>
        <p:nvSpPr>
          <p:cNvPr id="166" name="Google Shape;166;p8"/>
          <p:cNvSpPr txBox="1">
            <a:spLocks noGrp="1"/>
          </p:cNvSpPr>
          <p:nvPr>
            <p:ph type="body" idx="1"/>
          </p:nvPr>
        </p:nvSpPr>
        <p:spPr>
          <a:xfrm>
            <a:off x="1097278" y="1845734"/>
            <a:ext cx="10058401" cy="4023360"/>
          </a:xfrm>
          <a:prstGeom prst="rect">
            <a:avLst/>
          </a:prstGeom>
          <a:noFill/>
          <a:ln>
            <a:noFill/>
          </a:ln>
        </p:spPr>
        <p:txBody>
          <a:bodyPr spcFirstLastPara="1" wrap="square" lIns="0" tIns="45700" rIns="0" bIns="45700" anchor="t" anchorCtr="0">
            <a:normAutofit/>
          </a:bodyPr>
          <a:lstStyle/>
          <a:p>
            <a:pPr marL="91440" lvl="0" indent="-203200" algn="l" rtl="0">
              <a:lnSpc>
                <a:spcPct val="100000"/>
              </a:lnSpc>
              <a:spcBef>
                <a:spcPts val="0"/>
              </a:spcBef>
              <a:spcAft>
                <a:spcPts val="0"/>
              </a:spcAft>
              <a:buSzPts val="3200"/>
              <a:buChar char=" "/>
            </a:pPr>
            <a:r>
              <a:rPr lang="en-US" sz="3200" dirty="0">
                <a:latin typeface="+mn-lt"/>
              </a:rPr>
              <a:t>Standard 4: Clinical Practice</a:t>
            </a:r>
            <a:endParaRPr dirty="0">
              <a:latin typeface="+mn-lt"/>
            </a:endParaRPr>
          </a:p>
          <a:p>
            <a:pPr marL="519113" lvl="0" indent="-290513" algn="l" rtl="0">
              <a:lnSpc>
                <a:spcPct val="100000"/>
              </a:lnSpc>
              <a:spcBef>
                <a:spcPts val="1800"/>
              </a:spcBef>
              <a:spcAft>
                <a:spcPts val="0"/>
              </a:spcAft>
              <a:buSzPts val="3200"/>
              <a:buFont typeface="Arial"/>
              <a:buChar char="•"/>
            </a:pPr>
            <a:r>
              <a:rPr lang="en-US" sz="3200" dirty="0" err="1">
                <a:latin typeface="+mn-lt"/>
              </a:rPr>
              <a:t>Practica</a:t>
            </a:r>
            <a:r>
              <a:rPr lang="en-US" sz="3200" dirty="0">
                <a:latin typeface="+mn-lt"/>
              </a:rPr>
              <a:t>/Fieldwork </a:t>
            </a:r>
            <a:endParaRPr dirty="0">
              <a:latin typeface="+mn-lt"/>
            </a:endParaRPr>
          </a:p>
          <a:p>
            <a:pPr marL="519113" lvl="0" indent="-290513" algn="l" rtl="0">
              <a:lnSpc>
                <a:spcPct val="100000"/>
              </a:lnSpc>
              <a:spcBef>
                <a:spcPts val="1800"/>
              </a:spcBef>
              <a:spcAft>
                <a:spcPts val="0"/>
              </a:spcAft>
              <a:buSzPts val="3200"/>
              <a:buFont typeface="Arial"/>
              <a:buChar char="•"/>
            </a:pPr>
            <a:r>
              <a:rPr lang="en-US" sz="3200" dirty="0">
                <a:latin typeface="+mn-lt"/>
              </a:rPr>
              <a:t>Internship or Culminating Field Experience</a:t>
            </a:r>
            <a:endParaRPr dirty="0">
              <a:latin typeface="+mn-lt"/>
            </a:endParaRPr>
          </a:p>
          <a:p>
            <a:pPr marL="519113" lvl="0" indent="-290513" algn="l" rtl="0">
              <a:lnSpc>
                <a:spcPct val="100000"/>
              </a:lnSpc>
              <a:spcBef>
                <a:spcPts val="1800"/>
              </a:spcBef>
              <a:spcAft>
                <a:spcPts val="0"/>
              </a:spcAft>
              <a:buSzPts val="3200"/>
              <a:buFont typeface="Arial"/>
              <a:buChar char="•"/>
            </a:pPr>
            <a:r>
              <a:rPr lang="en-US" sz="3200" dirty="0">
                <a:latin typeface="+mn-lt"/>
              </a:rPr>
              <a:t>Qualifications and Training of Site Supervisors </a:t>
            </a:r>
            <a:endParaRPr dirty="0">
              <a:latin typeface="+mn-lt"/>
            </a:endParaRPr>
          </a:p>
          <a:p>
            <a:pPr marL="519113" lvl="0" indent="-290513" algn="l" rtl="0">
              <a:lnSpc>
                <a:spcPct val="100000"/>
              </a:lnSpc>
              <a:spcBef>
                <a:spcPts val="1800"/>
              </a:spcBef>
              <a:spcAft>
                <a:spcPts val="0"/>
              </a:spcAft>
              <a:buSzPts val="3200"/>
              <a:buFont typeface="Arial"/>
              <a:buChar char="•"/>
            </a:pPr>
            <a:r>
              <a:rPr lang="en-US" sz="3200" dirty="0">
                <a:latin typeface="+mn-lt"/>
              </a:rPr>
              <a:t>Child Welfare and Attendance </a:t>
            </a:r>
            <a:endParaRPr sz="3200" dirty="0">
              <a:latin typeface="+mn-lt"/>
            </a:endParaRPr>
          </a:p>
        </p:txBody>
      </p:sp>
      <p:sp>
        <p:nvSpPr>
          <p:cNvPr id="167" name="Google Shape;167;p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transition>
    <p:fade/>
  </p:transition>
</p:sld>
</file>

<file path=ppt/theme/theme1.xml><?xml version="1.0" encoding="utf-8"?>
<a:theme xmlns:a="http://schemas.openxmlformats.org/drawingml/2006/main" name="Retrospect">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TotalTime>
  <Words>2453</Words>
  <Application>Microsoft Office PowerPoint</Application>
  <PresentationFormat>Widescreen</PresentationFormat>
  <Paragraphs>391</Paragraphs>
  <Slides>43</Slides>
  <Notes>36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Noto Sans Symbols</vt:lpstr>
      <vt:lpstr>Verdana</vt:lpstr>
      <vt:lpstr>Wingdings</vt:lpstr>
      <vt:lpstr>Retrospect</vt:lpstr>
      <vt:lpstr>Pupil Personnel Services Technical Assistance Webinar January 2020</vt:lpstr>
      <vt:lpstr>Agenda</vt:lpstr>
      <vt:lpstr>Common Principles, Values, and Goals of PPS Programs</vt:lpstr>
      <vt:lpstr>PPS Program Preconditions</vt:lpstr>
      <vt:lpstr>PPS Program Preconditions</vt:lpstr>
      <vt:lpstr>Organizational Structure Changes Standards and PEs</vt:lpstr>
      <vt:lpstr>Program Standards </vt:lpstr>
      <vt:lpstr>PPS Program Standards</vt:lpstr>
      <vt:lpstr>PPS Program Standards </vt:lpstr>
      <vt:lpstr>Child Welfare and Attendance</vt:lpstr>
      <vt:lpstr>PPS Performance Expectations (PE)</vt:lpstr>
      <vt:lpstr>School Psychology  Standards and PEs: Areas to Consider</vt:lpstr>
      <vt:lpstr>PPSSP Structural Changes </vt:lpstr>
      <vt:lpstr>   PPSSP Program Standards 1, 2 &amp; 3</vt:lpstr>
      <vt:lpstr>PPSSP Program Standard 4 - Clinical Practice</vt:lpstr>
      <vt:lpstr>PPSSP Program Standard 4 - Clinical Practice</vt:lpstr>
      <vt:lpstr>PPSSP Program Standard 4B </vt:lpstr>
      <vt:lpstr>PPSSP Program Standard 4B - Intern Option</vt:lpstr>
      <vt:lpstr> PPSSP Performance Expectations (PEs) </vt:lpstr>
      <vt:lpstr>PPSSP Performance Expectations (PEs) </vt:lpstr>
      <vt:lpstr>PPSSP Performance Expectations (PEs) </vt:lpstr>
      <vt:lpstr>School Counseling Standards and PEs: Areas to Consider</vt:lpstr>
      <vt:lpstr>PPSSC Structural Changes </vt:lpstr>
      <vt:lpstr>PPSSC Program Standards 1 &amp; 2 </vt:lpstr>
      <vt:lpstr>PPSSC Program Standards 3 &amp; 4</vt:lpstr>
      <vt:lpstr>Program Standard 4: Clinical Practice</vt:lpstr>
      <vt:lpstr>PPSSC Program Standard 4: Clinical Practice</vt:lpstr>
      <vt:lpstr>PPSSC Program Standard 4:  Clinical Practice</vt:lpstr>
      <vt:lpstr>PPSSC Performance Expectations (PEs)</vt:lpstr>
      <vt:lpstr>PPSSC Performance Expectations (PEs)</vt:lpstr>
      <vt:lpstr>PPSSC Performance Expectations (PEs) </vt:lpstr>
      <vt:lpstr>PPS Social Work Standards and PEs Areas to Consider</vt:lpstr>
      <vt:lpstr>PPSSSW Structural Changes</vt:lpstr>
      <vt:lpstr>PPSSSW Program Standards</vt:lpstr>
      <vt:lpstr>PPSSSW Program Standards</vt:lpstr>
      <vt:lpstr>PPSSSW Performance Expectations</vt:lpstr>
      <vt:lpstr>PPSSSW Performance Expectations</vt:lpstr>
      <vt:lpstr>PPS Regulations</vt:lpstr>
      <vt:lpstr>Transition Timeline</vt:lpstr>
      <vt:lpstr>Transition Document</vt:lpstr>
      <vt:lpstr>Implications for Accreditation Cohorts</vt:lpstr>
      <vt:lpstr>On the PPS Horizon…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Pupil Personnel Services Technical Assistance Webinar January 2020</dc:title>
  <dc:creator>Theriault, Hai-Jue</dc:creator>
  <cp:lastModifiedBy>Bernardo, Michelle</cp:lastModifiedBy>
  <cp:revision>43</cp:revision>
  <cp:lastPrinted>2020-01-10T00:24:03Z</cp:lastPrinted>
  <dcterms:created xsi:type="dcterms:W3CDTF">2016-03-02T19:22:33Z</dcterms:created>
  <dcterms:modified xsi:type="dcterms:W3CDTF">2020-01-22T22:52:35Z</dcterms:modified>
</cp:coreProperties>
</file>